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83" r:id="rId5"/>
    <p:sldMasterId id="2147483685" r:id="rId6"/>
  </p:sldMasterIdLst>
  <p:notesMasterIdLst>
    <p:notesMasterId r:id="rId31"/>
  </p:notesMasterIdLst>
  <p:handoutMasterIdLst>
    <p:handoutMasterId r:id="rId32"/>
  </p:handoutMasterIdLst>
  <p:sldIdLst>
    <p:sldId id="2145708300" r:id="rId7"/>
    <p:sldId id="1511" r:id="rId8"/>
    <p:sldId id="2145708299" r:id="rId9"/>
    <p:sldId id="2145708310" r:id="rId10"/>
    <p:sldId id="2145708298" r:id="rId11"/>
    <p:sldId id="2145708145" r:id="rId12"/>
    <p:sldId id="2145708290" r:id="rId13"/>
    <p:sldId id="2145708291" r:id="rId14"/>
    <p:sldId id="2145708329" r:id="rId15"/>
    <p:sldId id="2145708280" r:id="rId16"/>
    <p:sldId id="2145708295" r:id="rId17"/>
    <p:sldId id="2145708293" r:id="rId18"/>
    <p:sldId id="2145708134" r:id="rId19"/>
    <p:sldId id="2145708309" r:id="rId20"/>
    <p:sldId id="2145708234" r:id="rId21"/>
    <p:sldId id="484" r:id="rId22"/>
    <p:sldId id="2145708296" r:id="rId23"/>
    <p:sldId id="2145708227" r:id="rId24"/>
    <p:sldId id="2145708281" r:id="rId25"/>
    <p:sldId id="2145708324" r:id="rId26"/>
    <p:sldId id="2145708282" r:id="rId27"/>
    <p:sldId id="2145708294" r:id="rId28"/>
    <p:sldId id="348" r:id="rId29"/>
    <p:sldId id="1020" r:id="rId3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92C8"/>
    <a:srgbClr val="00294F"/>
    <a:srgbClr val="02366A"/>
    <a:srgbClr val="051D39"/>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8B71DF-8C58-42F3-90BE-E9614DFD4690}" v="23" dt="2024-03-05T12:25:26.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0" autoAdjust="0"/>
    <p:restoredTop sz="76972" autoAdjust="0"/>
  </p:normalViewPr>
  <p:slideViewPr>
    <p:cSldViewPr snapToGrid="0">
      <p:cViewPr varScale="1">
        <p:scale>
          <a:sx n="88" d="100"/>
          <a:sy n="88" d="100"/>
        </p:scale>
        <p:origin x="2424" y="90"/>
      </p:cViewPr>
      <p:guideLst>
        <p:guide orient="horz" pos="2160"/>
        <p:guide pos="2880"/>
        <p:guide orient="horz" pos="3113"/>
        <p:guide pos="5321"/>
      </p:guideLst>
    </p:cSldViewPr>
  </p:slideViewPr>
  <p:outlineViewPr>
    <p:cViewPr>
      <p:scale>
        <a:sx n="33" d="100"/>
        <a:sy n="33" d="100"/>
      </p:scale>
      <p:origin x="0" y="-19110"/>
    </p:cViewPr>
  </p:outlineViewPr>
  <p:notesTextViewPr>
    <p:cViewPr>
      <p:scale>
        <a:sx n="1" d="1"/>
        <a:sy n="1" d="1"/>
      </p:scale>
      <p:origin x="0" y="0"/>
    </p:cViewPr>
  </p:notesTextViewPr>
  <p:sorterViewPr>
    <p:cViewPr varScale="1">
      <p:scale>
        <a:sx n="1" d="1"/>
        <a:sy n="1" d="1"/>
      </p:scale>
      <p:origin x="0" y="-62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8/10/relationships/authors" Target="authors.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428B71DF-8C58-42F3-90BE-E9614DFD4690}"/>
    <pc:docChg chg="undo custSel modSld">
      <pc:chgData name="Tom Coleman-Haynes" userId="feac02dd-ca1d-495d-907d-e6674be69fc7" providerId="ADAL" clId="{428B71DF-8C58-42F3-90BE-E9614DFD4690}" dt="2024-03-05T12:25:53.092" v="95" actId="700"/>
      <pc:docMkLst>
        <pc:docMk/>
      </pc:docMkLst>
      <pc:sldChg chg="modNotes modNotesTx">
        <pc:chgData name="Tom Coleman-Haynes" userId="feac02dd-ca1d-495d-907d-e6674be69fc7" providerId="ADAL" clId="{428B71DF-8C58-42F3-90BE-E9614DFD4690}" dt="2024-03-05T12:25:09.771" v="85" actId="20577"/>
        <pc:sldMkLst>
          <pc:docMk/>
          <pc:sldMk cId="1166855537" sldId="2145708227"/>
        </pc:sldMkLst>
      </pc:sldChg>
      <pc:sldChg chg="addSp modSp mod modAnim">
        <pc:chgData name="Tom Coleman-Haynes" userId="feac02dd-ca1d-495d-907d-e6674be69fc7" providerId="ADAL" clId="{428B71DF-8C58-42F3-90BE-E9614DFD4690}" dt="2024-03-05T12:25:35.832" v="93" actId="20577"/>
        <pc:sldMkLst>
          <pc:docMk/>
          <pc:sldMk cId="2473372639" sldId="2145708282"/>
        </pc:sldMkLst>
        <pc:spChg chg="add mod">
          <ac:chgData name="Tom Coleman-Haynes" userId="feac02dd-ca1d-495d-907d-e6674be69fc7" providerId="ADAL" clId="{428B71DF-8C58-42F3-90BE-E9614DFD4690}" dt="2024-03-05T12:25:26.622" v="89" actId="20577"/>
          <ac:spMkLst>
            <pc:docMk/>
            <pc:sldMk cId="2473372639" sldId="2145708282"/>
            <ac:spMk id="3" creationId="{DAF2F71D-736F-5B30-A5C5-A3CB1ED475EC}"/>
          </ac:spMkLst>
        </pc:spChg>
        <pc:graphicFrameChg chg="modGraphic">
          <ac:chgData name="Tom Coleman-Haynes" userId="feac02dd-ca1d-495d-907d-e6674be69fc7" providerId="ADAL" clId="{428B71DF-8C58-42F3-90BE-E9614DFD4690}" dt="2024-03-05T12:25:35.832" v="93" actId="20577"/>
          <ac:graphicFrameMkLst>
            <pc:docMk/>
            <pc:sldMk cId="2473372639" sldId="2145708282"/>
            <ac:graphicFrameMk id="6" creationId="{64E65701-1F13-6E41-B28C-EF936BC9883C}"/>
          </ac:graphicFrameMkLst>
        </pc:graphicFrameChg>
        <pc:picChg chg="mod">
          <ac:chgData name="Tom Coleman-Haynes" userId="feac02dd-ca1d-495d-907d-e6674be69fc7" providerId="ADAL" clId="{428B71DF-8C58-42F3-90BE-E9614DFD4690}" dt="2024-03-05T12:25:23.742" v="88" actId="1076"/>
          <ac:picMkLst>
            <pc:docMk/>
            <pc:sldMk cId="2473372639" sldId="2145708282"/>
            <ac:picMk id="5" creationId="{A3430FE3-352A-3C50-29FA-6E0B2A74F4F6}"/>
          </ac:picMkLst>
        </pc:picChg>
      </pc:sldChg>
      <pc:sldChg chg="modSp mod modClrScheme chgLayout">
        <pc:chgData name="Tom Coleman-Haynes" userId="feac02dd-ca1d-495d-907d-e6674be69fc7" providerId="ADAL" clId="{428B71DF-8C58-42F3-90BE-E9614DFD4690}" dt="2024-03-05T12:25:53.092" v="95" actId="700"/>
        <pc:sldMkLst>
          <pc:docMk/>
          <pc:sldMk cId="4206101324" sldId="2145708294"/>
        </pc:sldMkLst>
        <pc:spChg chg="mod ord">
          <ac:chgData name="Tom Coleman-Haynes" userId="feac02dd-ca1d-495d-907d-e6674be69fc7" providerId="ADAL" clId="{428B71DF-8C58-42F3-90BE-E9614DFD4690}" dt="2024-03-05T12:25:53.092" v="95" actId="700"/>
          <ac:spMkLst>
            <pc:docMk/>
            <pc:sldMk cId="4206101324" sldId="2145708294"/>
            <ac:spMk id="5" creationId="{A3D726FB-3E99-CEBD-3FFA-52ED6779DE4D}"/>
          </ac:spMkLst>
        </pc:spChg>
      </pc:sldChg>
      <pc:sldChg chg="modSp">
        <pc:chgData name="Tom Coleman-Haynes" userId="feac02dd-ca1d-495d-907d-e6674be69fc7" providerId="ADAL" clId="{428B71DF-8C58-42F3-90BE-E9614DFD4690}" dt="2024-03-05T12:23:52.542" v="24"/>
        <pc:sldMkLst>
          <pc:docMk/>
          <pc:sldMk cId="4251292017" sldId="2145708296"/>
        </pc:sldMkLst>
        <pc:spChg chg="mod">
          <ac:chgData name="Tom Coleman-Haynes" userId="feac02dd-ca1d-495d-907d-e6674be69fc7" providerId="ADAL" clId="{428B71DF-8C58-42F3-90BE-E9614DFD4690}" dt="2024-03-05T12:23:52.542" v="24"/>
          <ac:spMkLst>
            <pc:docMk/>
            <pc:sldMk cId="4251292017" sldId="2145708296"/>
            <ac:spMk id="2" creationId="{CEFA20C7-8EF9-ACF6-F7C7-C5B5D2117903}"/>
          </ac:spMkLst>
        </pc:spChg>
      </pc:sldChg>
      <pc:sldChg chg="delSp mod">
        <pc:chgData name="Tom Coleman-Haynes" userId="feac02dd-ca1d-495d-907d-e6674be69fc7" providerId="ADAL" clId="{428B71DF-8C58-42F3-90BE-E9614DFD4690}" dt="2024-03-05T12:24:11.771" v="26" actId="478"/>
        <pc:sldMkLst>
          <pc:docMk/>
          <pc:sldMk cId="1787772004" sldId="2145708300"/>
        </pc:sldMkLst>
        <pc:spChg chg="del">
          <ac:chgData name="Tom Coleman-Haynes" userId="feac02dd-ca1d-495d-907d-e6674be69fc7" providerId="ADAL" clId="{428B71DF-8C58-42F3-90BE-E9614DFD4690}" dt="2024-03-05T12:24:11.771" v="26" actId="478"/>
          <ac:spMkLst>
            <pc:docMk/>
            <pc:sldMk cId="1787772004" sldId="2145708300"/>
            <ac:spMk id="3" creationId="{669CD8CE-9298-EAEC-A7F2-C82B43B73F7A}"/>
          </ac:spMkLst>
        </pc:spChg>
        <pc:spChg chg="del">
          <ac:chgData name="Tom Coleman-Haynes" userId="feac02dd-ca1d-495d-907d-e6674be69fc7" providerId="ADAL" clId="{428B71DF-8C58-42F3-90BE-E9614DFD4690}" dt="2024-03-05T12:24:11.771" v="26" actId="478"/>
          <ac:spMkLst>
            <pc:docMk/>
            <pc:sldMk cId="1787772004" sldId="2145708300"/>
            <ac:spMk id="4" creationId="{48B3E0F5-0D72-0753-46D3-987C7A174D82}"/>
          </ac:spMkLst>
        </pc:spChg>
        <pc:spChg chg="del">
          <ac:chgData name="Tom Coleman-Haynes" userId="feac02dd-ca1d-495d-907d-e6674be69fc7" providerId="ADAL" clId="{428B71DF-8C58-42F3-90BE-E9614DFD4690}" dt="2024-03-05T12:24:11.771" v="26" actId="478"/>
          <ac:spMkLst>
            <pc:docMk/>
            <pc:sldMk cId="1787772004" sldId="2145708300"/>
            <ac:spMk id="5" creationId="{6EB37BC2-9F53-5F9C-063F-2BFAF6D69CE4}"/>
          </ac:spMkLst>
        </pc:spChg>
      </pc:sldChg>
      <pc:sldChg chg="modSp">
        <pc:chgData name="Tom Coleman-Haynes" userId="feac02dd-ca1d-495d-907d-e6674be69fc7" providerId="ADAL" clId="{428B71DF-8C58-42F3-90BE-E9614DFD4690}" dt="2024-03-05T12:24:07.431" v="25"/>
        <pc:sldMkLst>
          <pc:docMk/>
          <pc:sldMk cId="4135262042" sldId="2145708310"/>
        </pc:sldMkLst>
        <pc:spChg chg="mod">
          <ac:chgData name="Tom Coleman-Haynes" userId="feac02dd-ca1d-495d-907d-e6674be69fc7" providerId="ADAL" clId="{428B71DF-8C58-42F3-90BE-E9614DFD4690}" dt="2024-03-05T12:24:07.431" v="25"/>
          <ac:spMkLst>
            <pc:docMk/>
            <pc:sldMk cId="4135262042" sldId="2145708310"/>
            <ac:spMk id="2" creationId="{BD7AA716-0A5F-8BE6-E7B1-54BE7BA56EE6}"/>
          </ac:spMkLst>
        </pc:spChg>
      </pc:sldChg>
      <pc:sldChg chg="modSp mod">
        <pc:chgData name="Tom Coleman-Haynes" userId="feac02dd-ca1d-495d-907d-e6674be69fc7" providerId="ADAL" clId="{428B71DF-8C58-42F3-90BE-E9614DFD4690}" dt="2024-03-05T12:23:45.181" v="23" actId="1076"/>
        <pc:sldMkLst>
          <pc:docMk/>
          <pc:sldMk cId="3926081956" sldId="2145708324"/>
        </pc:sldMkLst>
        <pc:spChg chg="mod">
          <ac:chgData name="Tom Coleman-Haynes" userId="feac02dd-ca1d-495d-907d-e6674be69fc7" providerId="ADAL" clId="{428B71DF-8C58-42F3-90BE-E9614DFD4690}" dt="2024-03-05T12:23:45.181" v="23" actId="1076"/>
          <ac:spMkLst>
            <pc:docMk/>
            <pc:sldMk cId="3926081956" sldId="2145708324"/>
            <ac:spMk id="5" creationId="{6FCCC579-5852-FA7B-3990-EF5FC360620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1038835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8AA0C-0BA1-72D9-EA06-4F67DEA6D1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FCCE9E-5150-0F0C-C09B-3E9519ED2A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F99692-D44E-2CE5-1BB8-A10BC6BEABB6}"/>
              </a:ext>
            </a:extLst>
          </p:cNvPr>
          <p:cNvSpPr>
            <a:spLocks noGrp="1"/>
          </p:cNvSpPr>
          <p:nvPr>
            <p:ph type="body" idx="1"/>
          </p:nvPr>
        </p:nvSpPr>
        <p:spPr/>
        <p:txBody>
          <a:bodyPr/>
          <a:lstStyle/>
          <a:p>
            <a:pPr>
              <a:defRPr/>
            </a:pP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These are the options the patient may choose during the admission - they may also switch and decide to progress from abstaining temporarily to a longer-term abstinence during their stay once they have experienced the </a:t>
            </a:r>
            <a:r>
              <a:rPr lang="en-US" dirty="0" err="1">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specialised</a:t>
            </a: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 support and treatment – this is why it is important to establish how they feel at each visit and encourage along the way.</a:t>
            </a:r>
          </a:p>
          <a:p>
            <a:pPr>
              <a:defRPr/>
            </a:pPr>
            <a:endPar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endParaRPr>
          </a:p>
          <a:p>
            <a:pPr>
              <a:defRPr/>
            </a:pP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We will want to ensure we treat tobacco dependence in all patients during their admission. We will use evidence-based behaviour change techniques to support patients with the ultimate goal being to assist patients with taking the opportunity to stop long-term with evidence-based support and treatment. </a:t>
            </a: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p:txBody>
      </p:sp>
      <p:sp>
        <p:nvSpPr>
          <p:cNvPr id="4" name="Slide Number Placeholder 3">
            <a:extLst>
              <a:ext uri="{FF2B5EF4-FFF2-40B4-BE49-F238E27FC236}">
                <a16:creationId xmlns:a16="http://schemas.microsoft.com/office/drawing/2014/main" id="{AACC5606-D4CA-F14F-4B17-038B0E6628AD}"/>
              </a:ext>
            </a:extLst>
          </p:cNvPr>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58302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9BCDE-3482-61CB-F61C-4895C2358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3846B2-F1D5-8C10-1D8E-92BC253679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BD169-8C9B-24E2-A489-3A9CE3D6AA1F}"/>
              </a:ext>
            </a:extLst>
          </p:cNvPr>
          <p:cNvSpPr>
            <a:spLocks noGrp="1"/>
          </p:cNvSpPr>
          <p:nvPr>
            <p:ph type="body" idx="1"/>
          </p:nvPr>
        </p:nvSpPr>
        <p:spPr/>
        <p:txBody>
          <a:bodyPr>
            <a:normAutofit/>
          </a:bodyPr>
          <a:lstStyle/>
          <a:p>
            <a:r>
              <a:rPr lang="en-CA" sz="1200" i="1" dirty="0">
                <a:solidFill>
                  <a:srgbClr val="00FFFF"/>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Provide brief motivational intervention for patients (as appropriate)</a:t>
            </a:r>
            <a:endParaRPr lang="en-CA" sz="1200" b="0" i="1" spc="0" dirty="0">
              <a:effectLst/>
              <a:latin typeface="Arial" panose="020B0604020202020204" pitchFamily="34" charset="0"/>
              <a:cs typeface="Arial" panose="020B0604020202020204" pitchFamily="34" charset="0"/>
            </a:endParaRPr>
          </a:p>
          <a:p>
            <a:endParaRPr lang="en-CA" sz="1200" b="0" i="1" spc="0" dirty="0">
              <a:effectLst/>
              <a:latin typeface="Arial" panose="020B0604020202020204" pitchFamily="34" charset="0"/>
              <a:cs typeface="Arial" panose="020B0604020202020204" pitchFamily="34" charset="0"/>
            </a:endParaRPr>
          </a:p>
          <a:p>
            <a:pPr>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“If you feel you are not able to </a:t>
            </a:r>
            <a:r>
              <a:rPr lang="en-US" b="1" i="1" dirty="0">
                <a:solidFill>
                  <a:srgbClr val="0092C8"/>
                </a:solidFill>
                <a:latin typeface="Arial" panose="020B0604020202020204" pitchFamily="34" charset="0"/>
                <a:ea typeface="Arial" panose="020B0604020202020204" pitchFamily="34" charset="0"/>
                <a:cs typeface="Arial" panose="020B0604020202020204" pitchFamily="34" charset="0"/>
              </a:rPr>
              <a:t>stop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long term now, that’s ok, we are here to support you with staying comfortable and smokefree during your stay in hospital.”</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i="1"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offer</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support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always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open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information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access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if they change their mind</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26E0F4F1-969E-EAEB-0D30-E870B44BA7C0}"/>
              </a:ext>
            </a:extLst>
          </p:cNvPr>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3785359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98DA2-584C-7AE9-2EA2-341772D0BB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CAB4B-3765-E435-F163-94495993B9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266B17-223E-A2B0-532B-826740CC3838}"/>
              </a:ext>
            </a:extLst>
          </p:cNvPr>
          <p:cNvSpPr>
            <a:spLocks noGrp="1"/>
          </p:cNvSpPr>
          <p:nvPr>
            <p:ph type="body" idx="1"/>
          </p:nvPr>
        </p:nvSpPr>
        <p:spPr/>
        <p:txBody>
          <a:bodyPr>
            <a:normAutofit fontScale="32500" lnSpcReduction="20000"/>
          </a:bodyPr>
          <a:lstStyle/>
          <a:p>
            <a:r>
              <a:rPr lang="en-CA" sz="1200" i="1" dirty="0">
                <a:effectLst/>
                <a:latin typeface="Arial"/>
                <a:cs typeface="Arial"/>
              </a:rPr>
              <a:t>5. Provide summary, agree to next follow-up, and prompt commitment</a:t>
            </a:r>
          </a:p>
          <a:p>
            <a:pPr marL="975995">
              <a:spcBef>
                <a:spcPts val="940"/>
              </a:spcBef>
              <a:spcAft>
                <a:spcPts val="0"/>
              </a:spcAft>
            </a:pPr>
            <a:r>
              <a:rPr lang="en-US" sz="1200" spc="-10" dirty="0">
                <a:solidFill>
                  <a:srgbClr val="231F20"/>
                </a:solidFill>
                <a:effectLst/>
                <a:latin typeface="Arial"/>
                <a:ea typeface="Arial" panose="020B0604020202020204" pitchFamily="34" charset="0"/>
                <a:cs typeface="Arial"/>
              </a:rPr>
              <a:t>Discuss</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importance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of</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follow-up</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support</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once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patient</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leaves</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hospital.</a:t>
            </a:r>
            <a:endParaRPr lang="en-CA" sz="1200" dirty="0">
              <a:effectLst/>
              <a:latin typeface="Arial"/>
              <a:ea typeface="Arial" panose="020B0604020202020204" pitchFamily="34" charset="0"/>
              <a:cs typeface="Arial"/>
            </a:endParaRPr>
          </a:p>
          <a:p>
            <a:pPr marL="927100">
              <a:spcBef>
                <a:spcPts val="975"/>
              </a:spcBef>
              <a:spcAft>
                <a:spcPts val="0"/>
              </a:spcAft>
            </a:pPr>
            <a:r>
              <a:rPr lang="en-US" sz="1200" b="1" i="1" dirty="0">
                <a:solidFill>
                  <a:srgbClr val="0092C8"/>
                </a:solidFill>
                <a:effectLst/>
                <a:latin typeface="Arial"/>
                <a:ea typeface="Arial" panose="020B0604020202020204" pitchFamily="34" charset="0"/>
                <a:cs typeface="Arial"/>
              </a:rPr>
              <a:t>“We</a:t>
            </a:r>
            <a:r>
              <a:rPr lang="en-US" sz="1200" b="1" i="1" spc="15"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know</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working</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with</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a</a:t>
            </a:r>
            <a:r>
              <a:rPr lang="en-US" sz="1200" b="1" i="1" spc="20" dirty="0">
                <a:solidFill>
                  <a:srgbClr val="0092C8"/>
                </a:solidFill>
                <a:effectLst/>
                <a:latin typeface="Arial"/>
                <a:ea typeface="Arial" panose="020B0604020202020204" pitchFamily="34" charset="0"/>
                <a:cs typeface="Arial"/>
              </a:rPr>
              <a:t> tobacco dependence adviser </a:t>
            </a:r>
            <a:r>
              <a:rPr lang="en-US" sz="1200" b="1" i="1" dirty="0">
                <a:solidFill>
                  <a:srgbClr val="0092C8"/>
                </a:solidFill>
                <a:effectLst/>
                <a:latin typeface="Arial"/>
                <a:ea typeface="Arial" panose="020B0604020202020204" pitchFamily="34" charset="0"/>
                <a:cs typeface="Arial"/>
              </a:rPr>
              <a:t>for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one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to</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three</a:t>
            </a:r>
            <a:r>
              <a:rPr lang="en-US" sz="1200" b="1" i="1" spc="15"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months,</a:t>
            </a:r>
            <a:r>
              <a:rPr lang="en-US" sz="1200" b="1" i="1" spc="20"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either </a:t>
            </a:r>
            <a:r>
              <a:rPr lang="en-US" sz="1200" b="1" i="1" dirty="0">
                <a:solidFill>
                  <a:srgbClr val="0092C8"/>
                </a:solidFill>
                <a:effectLst/>
                <a:latin typeface="Arial"/>
                <a:ea typeface="Arial" panose="020B0604020202020204" pitchFamily="34" charset="0"/>
                <a:cs typeface="Arial"/>
              </a:rPr>
              <a:t>in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person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or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by</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phone,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can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double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your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success</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with</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stopping.</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It</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will</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be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important</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that, after your discharge from hospital, we link you to support with staying smokefree.”</a:t>
            </a:r>
            <a:endParaRPr lang="en-CA" sz="1200" dirty="0">
              <a:effectLst/>
              <a:latin typeface="Arial"/>
              <a:ea typeface="Arial" panose="020B0604020202020204" pitchFamily="34" charset="0"/>
              <a:cs typeface="Arial"/>
            </a:endParaRPr>
          </a:p>
          <a:p>
            <a:pPr marL="973455" marR="971550" indent="1270">
              <a:lnSpc>
                <a:spcPct val="123000"/>
              </a:lnSpc>
              <a:spcBef>
                <a:spcPts val="685"/>
              </a:spcBef>
              <a:spcAft>
                <a:spcPts val="0"/>
              </a:spcAft>
            </a:pPr>
            <a:r>
              <a:rPr lang="en-US" sz="1200" spc="-10" dirty="0">
                <a:solidFill>
                  <a:srgbClr val="231F20"/>
                </a:solidFill>
                <a:effectLst/>
                <a:latin typeface="Arial"/>
                <a:ea typeface="Arial" panose="020B0604020202020204" pitchFamily="34" charset="0"/>
                <a:cs typeface="Arial"/>
              </a:rPr>
              <a:t>Review</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options</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agree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discharge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plan</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with</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ongoing</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support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treatment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that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flexes </a:t>
            </a:r>
            <a:r>
              <a:rPr lang="en-US" sz="1200" dirty="0">
                <a:solidFill>
                  <a:srgbClr val="231F20"/>
                </a:solidFill>
                <a:effectLst/>
                <a:latin typeface="Arial"/>
                <a:ea typeface="Arial" panose="020B0604020202020204" pitchFamily="34" charset="0"/>
                <a:cs typeface="Arial"/>
              </a:rPr>
              <a:t>to the needs of the patient.</a:t>
            </a:r>
            <a:endParaRPr lang="en-CA" sz="1200" dirty="0">
              <a:effectLst/>
              <a:latin typeface="Arial"/>
              <a:ea typeface="Arial" panose="020B0604020202020204" pitchFamily="34" charset="0"/>
              <a:cs typeface="Arial"/>
            </a:endParaRPr>
          </a:p>
          <a:p>
            <a:pPr marL="977265" marR="1113155" indent="-50165">
              <a:lnSpc>
                <a:spcPct val="123000"/>
              </a:lnSpc>
              <a:spcBef>
                <a:spcPts val="685"/>
              </a:spcBef>
              <a:spcAft>
                <a:spcPts val="0"/>
              </a:spcAft>
            </a:pPr>
            <a:r>
              <a:rPr lang="en-US" sz="1200" b="1" i="1" dirty="0">
                <a:solidFill>
                  <a:srgbClr val="0092C8"/>
                </a:solidFill>
                <a:effectLst/>
                <a:latin typeface="Arial"/>
                <a:ea typeface="Arial" panose="020B0604020202020204" pitchFamily="34" charset="0"/>
                <a:cs typeface="Arial"/>
              </a:rPr>
              <a:t>“There are a few different methods of follow up support that are available after you leave hospital. Let’s look at these and see which one will suit you best.”</a:t>
            </a:r>
            <a:endParaRPr lang="en-CA" sz="1200" dirty="0">
              <a:effectLst/>
              <a:latin typeface="Arial"/>
              <a:ea typeface="Arial" panose="020B0604020202020204" pitchFamily="34" charset="0"/>
              <a:cs typeface="Arial"/>
            </a:endParaRPr>
          </a:p>
          <a:p>
            <a:pPr marL="927100">
              <a:spcBef>
                <a:spcPts val="685"/>
              </a:spcBef>
              <a:spcAft>
                <a:spcPts val="0"/>
              </a:spcAft>
            </a:pPr>
            <a:r>
              <a:rPr lang="en-US" sz="1200" b="1" i="1" spc="-20" dirty="0">
                <a:solidFill>
                  <a:srgbClr val="0092C8"/>
                </a:solidFill>
                <a:effectLst/>
                <a:latin typeface="Arial"/>
                <a:ea typeface="Arial" panose="020B0604020202020204" pitchFamily="34" charset="0"/>
                <a:cs typeface="Arial"/>
              </a:rPr>
              <a:t>“These</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include</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(as</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locally</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available):</a:t>
            </a:r>
            <a:endParaRPr lang="en-CA" sz="1200" dirty="0">
              <a:effectLst/>
              <a:latin typeface="Arial"/>
              <a:ea typeface="Arial" panose="020B0604020202020204" pitchFamily="34" charset="0"/>
              <a:cs typeface="Arial"/>
            </a:endParaRPr>
          </a:p>
          <a:p>
            <a:pPr marL="34290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40"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by</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local</a:t>
            </a:r>
            <a:r>
              <a:rPr lang="en-US" sz="1200" b="1" i="1" spc="-40"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stop</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smoking</a:t>
            </a:r>
            <a:r>
              <a:rPr lang="en-US" b="1" i="1" spc="-35" dirty="0">
                <a:solidFill>
                  <a:srgbClr val="0092C8"/>
                </a:solidFill>
                <a:latin typeface="Arial"/>
                <a:ea typeface="Arial" panose="020B0604020202020204" pitchFamily="34" charset="0"/>
                <a:cs typeface="Arial"/>
              </a:rPr>
              <a:t> service</a:t>
            </a:r>
            <a:endParaRPr lang="en-US" sz="1200" b="1" i="1" spc="-20" dirty="0">
              <a:solidFill>
                <a:srgbClr val="0092C8"/>
              </a:solidFill>
              <a:effectLst/>
              <a:latin typeface="Arial"/>
              <a:ea typeface="Arial" panose="020B0604020202020204" pitchFamily="34" charset="0"/>
              <a:cs typeface="Arial" panose="020B0604020202020204" pitchFamily="34" charset="0"/>
            </a:endParaRPr>
          </a:p>
          <a:p>
            <a:pPr marL="342900" lvl="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at</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one</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of</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community</a:t>
            </a:r>
            <a:r>
              <a:rPr lang="en-US" sz="1200" b="1" i="1" spc="1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pharmacies</a:t>
            </a:r>
            <a:endParaRPr lang="en-CA" sz="1200" spc="0" dirty="0">
              <a:effectLst/>
              <a:latin typeface="Arial"/>
              <a:ea typeface="Arial" panose="020B0604020202020204" pitchFamily="34" charset="0"/>
              <a:cs typeface="Arial"/>
            </a:endParaRPr>
          </a:p>
          <a:p>
            <a:pPr marL="342900" lvl="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by</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our</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team</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here</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at</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2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trust</a:t>
            </a:r>
            <a:endParaRPr lang="en-CA" sz="1200" spc="0" dirty="0">
              <a:effectLst/>
              <a:latin typeface="Arial"/>
              <a:ea typeface="Arial" panose="020B0604020202020204" pitchFamily="34" charset="0"/>
              <a:cs typeface="Arial"/>
            </a:endParaRPr>
          </a:p>
          <a:p>
            <a:pPr marL="342900" lvl="0" indent="-342900">
              <a:spcBef>
                <a:spcPts val="855"/>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We</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also</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have a</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digital app</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that provides</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support with</a:t>
            </a:r>
            <a:r>
              <a:rPr lang="en-US" sz="1200" b="1" i="1" spc="-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stopping.”</a:t>
            </a:r>
            <a:endParaRPr lang="en-CA" sz="1200" spc="0" dirty="0">
              <a:effectLst/>
              <a:latin typeface="Arial"/>
              <a:ea typeface="Arial" panose="020B0604020202020204" pitchFamily="34" charset="0"/>
              <a:cs typeface="Arial"/>
            </a:endParaRPr>
          </a:p>
          <a:p>
            <a:pPr marL="975360" marR="971550">
              <a:lnSpc>
                <a:spcPct val="123000"/>
              </a:lnSpc>
              <a:spcBef>
                <a:spcPts val="860"/>
              </a:spcBef>
              <a:spcAft>
                <a:spcPts val="0"/>
              </a:spcAft>
            </a:pPr>
            <a:r>
              <a:rPr lang="en-US" sz="1200" spc="-30" dirty="0">
                <a:solidFill>
                  <a:srgbClr val="231F20"/>
                </a:solidFill>
                <a:effectLst/>
                <a:latin typeface="Arial"/>
                <a:ea typeface="Arial" panose="020B0604020202020204" pitchFamily="34" charset="0"/>
                <a:cs typeface="Arial"/>
              </a:rPr>
              <a:t>Patients</a:t>
            </a:r>
            <a:r>
              <a:rPr lang="en-US" sz="1200" spc="-5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have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option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out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community-based</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support.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However,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important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leave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 door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open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and</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length</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stay</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permits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reassess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after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patient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has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been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smokefree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for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period.</a:t>
            </a:r>
            <a:endParaRPr lang="en-CA" sz="1200" dirty="0">
              <a:effectLst/>
              <a:latin typeface="Arial"/>
              <a:ea typeface="Arial" panose="020B0604020202020204" pitchFamily="34" charset="0"/>
              <a:cs typeface="Arial"/>
            </a:endParaRPr>
          </a:p>
          <a:p>
            <a:endParaRPr lang="en-CA" sz="1200" dirty="0">
              <a:effectLst/>
              <a:latin typeface="Arial" panose="020B0604020202020204" pitchFamily="34" charset="0"/>
              <a:cs typeface="Arial" panose="020B0604020202020204" pitchFamily="34" charset="0"/>
            </a:endParaRPr>
          </a:p>
          <a:p>
            <a:r>
              <a:rPr lang="en-CA" sz="1200" i="1" dirty="0">
                <a:solidFill>
                  <a:srgbClr val="00FFFF"/>
                </a:solidFill>
                <a:effectLst/>
                <a:latin typeface="Arial"/>
                <a:cs typeface="Arial"/>
              </a:rPr>
              <a:t>■ </a:t>
            </a:r>
            <a:r>
              <a:rPr lang="en-CA" sz="1200" i="1" dirty="0">
                <a:effectLst/>
                <a:latin typeface="Arial"/>
                <a:cs typeface="Arial"/>
              </a:rPr>
              <a:t>Address any questions or concerns</a:t>
            </a:r>
          </a:p>
          <a:p>
            <a:endParaRPr lang="en-CA" sz="1200" dirty="0">
              <a:effectLst/>
              <a:latin typeface="Arial"/>
              <a:cs typeface="Arial"/>
            </a:endParaRPr>
          </a:p>
          <a:p>
            <a:r>
              <a:rPr lang="en-CA" sz="1200" i="1" dirty="0">
                <a:solidFill>
                  <a:srgbClr val="00FFFF"/>
                </a:solidFill>
                <a:effectLst/>
                <a:latin typeface="Arial"/>
                <a:cs typeface="Arial"/>
              </a:rPr>
              <a:t>■ </a:t>
            </a:r>
            <a:r>
              <a:rPr lang="en-CA" sz="1200" i="1" dirty="0">
                <a:effectLst/>
                <a:latin typeface="Arial"/>
                <a:cs typeface="Arial"/>
              </a:rPr>
              <a:t>Prompt commitment from patient for staying smokefree or harm reduction goals</a:t>
            </a:r>
          </a:p>
          <a:p>
            <a:endParaRPr lang="en-CA" sz="1200" i="1" dirty="0">
              <a:solidFill>
                <a:schemeClr val="tx1"/>
              </a:solidFill>
              <a:effectLst/>
              <a:latin typeface="Arial"/>
              <a:ea typeface="Geneva" pitchFamily="-109"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patients hear themselves commit </a:t>
            </a:r>
            <a:r>
              <a:rPr lang="en-CA" sz="1200" dirty="0">
                <a:effectLst/>
                <a:latin typeface="Arial" panose="020B0604020202020204" pitchFamily="34" charset="0"/>
                <a:ea typeface="Times New Roman" panose="02020603050405020304" pitchFamily="18" charset="0"/>
                <a:cs typeface="Arial" panose="020B0604020202020204" pitchFamily="34" charset="0"/>
              </a:rPr>
              <a:t>to a smokefree admission or other goals you may have discussed.</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for the patient to voice their commitment as this will strengthen their </a:t>
            </a:r>
            <a:r>
              <a:rPr lang="en-CA" sz="1200" dirty="0">
                <a:effectLst/>
                <a:latin typeface="Arial" panose="020B0604020202020204" pitchFamily="34" charset="0"/>
                <a:ea typeface="Times New Roman" panose="02020603050405020304" pitchFamily="18" charset="0"/>
                <a:cs typeface="Arial" panose="020B0604020202020204" pitchFamily="34" charset="0"/>
              </a:rPr>
              <a:t>commitment.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dirty="0">
                <a:effectLst/>
                <a:latin typeface="Arial" panose="020B0604020202020204" pitchFamily="34" charset="0"/>
                <a:ea typeface="Times New Roman" panose="02020603050405020304" pitchFamily="18" charset="0"/>
                <a:cs typeface="Arial" panose="020B0604020202020204" pitchFamily="34" charset="0"/>
              </a:rPr>
              <a:t>(they would be letting someone else down if they smoked).</a:t>
            </a:r>
          </a:p>
          <a:p>
            <a:r>
              <a:rPr lang="en-US" sz="1200" dirty="0">
                <a:effectLst/>
                <a:latin typeface="Arial" panose="020B0604020202020204" pitchFamily="34" charset="0"/>
                <a:ea typeface="Times New Roman" panose="02020603050405020304" pitchFamily="18" charset="0"/>
                <a:cs typeface="Arial" panose="020B0604020202020204" pitchFamily="34" charset="0"/>
              </a:rPr>
              <a:t>Declarations contribute to building rapport.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a:t>
            </a:r>
            <a:r>
              <a:rPr lang="en-US" dirty="0">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i="1" dirty="0">
              <a:solidFill>
                <a:schemeClr val="tx1"/>
              </a:solidFill>
              <a:effectLst/>
              <a:latin typeface="Arial"/>
              <a:ea typeface="Geneva" pitchFamily="-109" charset="0"/>
              <a:cs typeface="Arial"/>
            </a:endParaRPr>
          </a:p>
          <a:p>
            <a:r>
              <a:rPr lang="en-CA" sz="1200" i="1" dirty="0">
                <a:solidFill>
                  <a:srgbClr val="00FFFF"/>
                </a:solidFill>
                <a:effectLst/>
                <a:latin typeface="Arial"/>
                <a:cs typeface="Arial"/>
              </a:rPr>
              <a:t>■ </a:t>
            </a:r>
            <a:r>
              <a:rPr lang="en-US" sz="1200" dirty="0">
                <a:solidFill>
                  <a:srgbClr val="231F20"/>
                </a:solidFill>
                <a:effectLst/>
                <a:latin typeface="Arial"/>
                <a:ea typeface="Arial" panose="020B0604020202020204" pitchFamily="34" charset="0"/>
                <a:cs typeface="Arial"/>
              </a:rPr>
              <a:t>Provide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patient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with</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summary</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of</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consultation</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and</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treatment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plan</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that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you</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have agreed</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allow</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time</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for</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patient</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or</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family</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members</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/care</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providers</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ask</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questions</a:t>
            </a:r>
          </a:p>
          <a:p>
            <a:endParaRPr lang="en-US" sz="1200" dirty="0">
              <a:solidFill>
                <a:srgbClr val="231F20"/>
              </a:solidFill>
              <a:effectLst/>
              <a:latin typeface="Arial"/>
              <a:ea typeface="Arial" panose="020B0604020202020204" pitchFamily="34" charset="0"/>
              <a:cs typeface="Arial"/>
            </a:endParaRPr>
          </a:p>
          <a:p>
            <a:r>
              <a:rPr lang="en-US" sz="1200" dirty="0">
                <a:solidFill>
                  <a:srgbClr val="231F20"/>
                </a:solidFill>
                <a:effectLst/>
                <a:latin typeface="Arial"/>
                <a:ea typeface="Arial" panose="020B0604020202020204" pitchFamily="34" charset="0"/>
                <a:cs typeface="Arial"/>
              </a:rPr>
              <a:t>It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should</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include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following:</a:t>
            </a:r>
            <a:endParaRPr lang="en-US" sz="1200" spc="-10" dirty="0">
              <a:solidFill>
                <a:srgbClr val="231F20"/>
              </a:solidFill>
              <a:effectLst/>
              <a:latin typeface="Arial" panose="020B0604020202020204" pitchFamily="34" charset="0"/>
              <a:ea typeface="Zapf Dingbats"/>
              <a:cs typeface="Arial" panose="020B0604020202020204" pitchFamily="34" charset="0"/>
            </a:endParaRPr>
          </a:p>
          <a:p>
            <a:pPr marL="342900" lvl="0" indent="-342900">
              <a:spcBef>
                <a:spcPts val="970"/>
              </a:spcBef>
              <a:spcAft>
                <a:spcPts val="0"/>
              </a:spcAft>
              <a:buClr>
                <a:srgbClr val="00AEEF"/>
              </a:buClr>
              <a:buSzPts val="900"/>
              <a:buFont typeface="Zapf Dingbats"/>
              <a:buChar char="■"/>
              <a:tabLst>
                <a:tab pos="1149350" algn="l"/>
              </a:tabLst>
            </a:pPr>
            <a:r>
              <a:rPr lang="en-US" sz="1200" spc="-10" dirty="0">
                <a:solidFill>
                  <a:srgbClr val="231F20"/>
                </a:solidFill>
                <a:effectLst/>
                <a:latin typeface="Arial"/>
                <a:ea typeface="Zapf Dingbats"/>
                <a:cs typeface="Arial"/>
              </a:rPr>
              <a:t>Confirm</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medication/nicotine vape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choice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supply,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instructions</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for</a:t>
            </a:r>
            <a:r>
              <a:rPr lang="en-US" sz="1200" spc="-40"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use.</a:t>
            </a:r>
            <a:endParaRPr lang="en-CA" sz="1200" spc="0" dirty="0">
              <a:effectLst/>
              <a:latin typeface="Arial"/>
              <a:ea typeface="Zapf Dingbats"/>
              <a:cs typeface="Arial"/>
            </a:endParaRPr>
          </a:p>
          <a:p>
            <a:pPr marL="342900" lvl="0" indent="-342900">
              <a:spcBef>
                <a:spcPts val="975"/>
              </a:spcBef>
              <a:spcAft>
                <a:spcPts val="0"/>
              </a:spcAft>
              <a:buClr>
                <a:srgbClr val="00AEEF"/>
              </a:buClr>
              <a:buSzPts val="900"/>
              <a:buFont typeface="Zapf Dingbats"/>
              <a:buChar char="■"/>
              <a:tabLst>
                <a:tab pos="1147445" algn="l"/>
              </a:tabLst>
            </a:pPr>
            <a:r>
              <a:rPr lang="en-US" sz="1200" spc="-10" dirty="0" err="1">
                <a:solidFill>
                  <a:srgbClr val="231F20"/>
                </a:solidFill>
                <a:effectLst/>
                <a:latin typeface="Arial"/>
                <a:ea typeface="Zapf Dingbats"/>
                <a:cs typeface="Arial"/>
              </a:rPr>
              <a:t>Summarise</a:t>
            </a:r>
            <a:r>
              <a:rPr lang="en-US" sz="1200" spc="-5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what</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do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when</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they</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experience</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urges</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smoke</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withdrawal</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symptoms.</a:t>
            </a:r>
            <a:endParaRPr lang="en-CA" sz="1200" spc="0" dirty="0">
              <a:effectLst/>
              <a:latin typeface="Arial"/>
              <a:ea typeface="Zapf Dingbats"/>
              <a:cs typeface="Arial"/>
            </a:endParaRPr>
          </a:p>
          <a:p>
            <a:pPr marL="342900" lvl="0" indent="-342900">
              <a:spcBef>
                <a:spcPts val="970"/>
              </a:spcBef>
              <a:spcAft>
                <a:spcPts val="0"/>
              </a:spcAft>
              <a:buClr>
                <a:srgbClr val="00AEEF"/>
              </a:buClr>
              <a:buSzPts val="900"/>
              <a:buFont typeface="Zapf Dingbats"/>
              <a:buChar char="■"/>
              <a:tabLst>
                <a:tab pos="1147445" algn="l"/>
              </a:tabLst>
            </a:pPr>
            <a:r>
              <a:rPr lang="en-US" sz="1200" spc="-10" dirty="0" err="1">
                <a:solidFill>
                  <a:srgbClr val="231F20"/>
                </a:solidFill>
                <a:effectLst/>
                <a:latin typeface="Arial"/>
                <a:ea typeface="Zapf Dingbats"/>
                <a:cs typeface="Arial"/>
              </a:rPr>
              <a:t>Summarise</a:t>
            </a:r>
            <a:r>
              <a:rPr lang="en-US" sz="1200" spc="-60" dirty="0">
                <a:solidFill>
                  <a:srgbClr val="231F20"/>
                </a:solidFill>
                <a:effectLst/>
                <a:latin typeface="Arial"/>
                <a:ea typeface="Zapf Dingbats"/>
                <a:cs typeface="Arial"/>
              </a:rPr>
              <a:t> the </a:t>
            </a:r>
            <a:r>
              <a:rPr lang="en-US" sz="1200" spc="-10" dirty="0">
                <a:solidFill>
                  <a:srgbClr val="231F20"/>
                </a:solidFill>
                <a:effectLst/>
                <a:latin typeface="Arial"/>
                <a:ea typeface="Zapf Dingbats"/>
                <a:cs typeface="Arial"/>
              </a:rPr>
              <a:t>plan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agreed</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for</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stop</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smoking</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support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post-discharge.</a:t>
            </a:r>
            <a:endParaRPr lang="en-CA" sz="1200" spc="0" dirty="0">
              <a:effectLst/>
              <a:latin typeface="Arial"/>
              <a:ea typeface="Zapf Dingbats"/>
              <a:cs typeface="Arial"/>
            </a:endParaRPr>
          </a:p>
          <a:p>
            <a:pPr marL="342900" lvl="0" indent="-342900">
              <a:spcBef>
                <a:spcPts val="975"/>
              </a:spcBef>
              <a:spcAft>
                <a:spcPts val="0"/>
              </a:spcAft>
              <a:buClr>
                <a:srgbClr val="00AEEF"/>
              </a:buClr>
              <a:buSzPts val="900"/>
              <a:buFont typeface="Zapf Dingbats"/>
              <a:buChar char="■"/>
              <a:tabLst>
                <a:tab pos="1147445" algn="l"/>
              </a:tabLst>
            </a:pPr>
            <a:r>
              <a:rPr lang="en-US" sz="1200" spc="-20" dirty="0">
                <a:solidFill>
                  <a:srgbClr val="231F20"/>
                </a:solidFill>
                <a:effectLst/>
                <a:latin typeface="Arial"/>
                <a:ea typeface="Zapf Dingbats"/>
                <a:cs typeface="Arial"/>
              </a:rPr>
              <a:t>Seek patient</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commitment to</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the treatment</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plan you</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have</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discussed today</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(ideally verbal).</a:t>
            </a:r>
            <a:endParaRPr lang="en-CA" sz="1200" spc="0" dirty="0">
              <a:effectLst/>
              <a:latin typeface="Arial"/>
              <a:ea typeface="Zapf Dingbats"/>
              <a:cs typeface="Arial"/>
            </a:endParaRPr>
          </a:p>
          <a:p>
            <a:pPr marL="342900" marR="1174115" lvl="0" indent="-342900">
              <a:lnSpc>
                <a:spcPct val="123000"/>
              </a:lnSpc>
              <a:spcBef>
                <a:spcPts val="970"/>
              </a:spcBef>
              <a:spcAft>
                <a:spcPts val="0"/>
              </a:spcAft>
              <a:buClr>
                <a:srgbClr val="00AEEF"/>
              </a:buClr>
              <a:buSzPts val="900"/>
              <a:buFont typeface="Zapf Dingbats"/>
              <a:buChar char="■"/>
              <a:tabLst>
                <a:tab pos="1153795" algn="l"/>
                <a:tab pos="1156335" algn="l"/>
              </a:tabLst>
            </a:pPr>
            <a:r>
              <a:rPr lang="en-US" sz="1200" spc="-10" dirty="0">
                <a:solidFill>
                  <a:srgbClr val="231F20"/>
                </a:solidFill>
                <a:effectLst/>
                <a:latin typeface="Arial"/>
                <a:ea typeface="Zapf Dingbats"/>
                <a:cs typeface="Arial"/>
              </a:rPr>
              <a:t>How</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contact</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you</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or</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member</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of</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tobacco</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dependence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team</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if</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have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questions </a:t>
            </a:r>
            <a:r>
              <a:rPr lang="en-US" sz="1200" spc="0" dirty="0">
                <a:solidFill>
                  <a:srgbClr val="231F20"/>
                </a:solidFill>
                <a:effectLst/>
                <a:latin typeface="Arial"/>
                <a:ea typeface="Zapf Dingbats"/>
                <a:cs typeface="Arial"/>
              </a:rPr>
              <a:t>or concerns.</a:t>
            </a:r>
            <a:endParaRPr lang="en-CA" sz="1200" spc="0" dirty="0">
              <a:effectLst/>
              <a:latin typeface="Arial"/>
              <a:ea typeface="Zapf Dingbats"/>
              <a:cs typeface="Arial"/>
            </a:endParaRPr>
          </a:p>
          <a:p>
            <a:pPr marL="342900" marR="1339850" lvl="0" indent="-342900">
              <a:lnSpc>
                <a:spcPct val="123000"/>
              </a:lnSpc>
              <a:spcBef>
                <a:spcPts val="685"/>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a:ea typeface="Zapf Dingbats"/>
                <a:cs typeface="Arial"/>
              </a:rPr>
              <a:t>Reinforce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importance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of</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smokefree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admission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boost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patient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confidence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their </a:t>
            </a:r>
            <a:r>
              <a:rPr lang="en-US" sz="1200" spc="0" dirty="0">
                <a:solidFill>
                  <a:srgbClr val="231F20"/>
                </a:solidFill>
                <a:effectLst/>
                <a:latin typeface="Arial"/>
                <a:ea typeface="Zapf Dingbats"/>
                <a:cs typeface="Arial"/>
              </a:rPr>
              <a:t>ability to remain smokefree.</a:t>
            </a:r>
            <a:endParaRPr lang="en-CA" sz="1200" spc="0" dirty="0">
              <a:solidFill>
                <a:schemeClr val="tx1"/>
              </a:solidFill>
              <a:effectLst/>
              <a:latin typeface="Arial"/>
              <a:ea typeface="Zapf Dingbats"/>
              <a:cs typeface="Arial"/>
            </a:endParaRPr>
          </a:p>
          <a:p>
            <a:pPr marL="342900" marR="1339850" lvl="0" indent="-342900">
              <a:lnSpc>
                <a:spcPct val="123000"/>
              </a:lnSpc>
              <a:spcBef>
                <a:spcPts val="685"/>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a:ea typeface="Arial" panose="020B0604020202020204" pitchFamily="34" charset="0"/>
                <a:cs typeface="Arial"/>
              </a:rPr>
              <a:t>Ask</a:t>
            </a:r>
            <a:r>
              <a:rPr lang="en-US" sz="1200" spc="-6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if</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they</a:t>
            </a:r>
            <a:r>
              <a:rPr lang="en-US" sz="1200" spc="-6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have</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any</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questions.</a:t>
            </a:r>
            <a:endParaRPr lang="en-CA" sz="1200" dirty="0">
              <a:effectLst/>
              <a:latin typeface="Arial"/>
              <a:ea typeface="Arial" panose="020B0604020202020204" pitchFamily="34" charset="0"/>
              <a:cs typeface="Arial"/>
            </a:endParaRPr>
          </a:p>
          <a:p>
            <a:endParaRPr lang="en-US" dirty="0"/>
          </a:p>
        </p:txBody>
      </p:sp>
      <p:sp>
        <p:nvSpPr>
          <p:cNvPr id="4" name="Slide Number Placeholder 3">
            <a:extLst>
              <a:ext uri="{FF2B5EF4-FFF2-40B4-BE49-F238E27FC236}">
                <a16:creationId xmlns:a16="http://schemas.microsoft.com/office/drawing/2014/main" id="{8F2F38CF-81C7-2F49-ECD1-ED68C883C01C}"/>
              </a:ext>
            </a:extLst>
          </p:cNvPr>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454094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ea typeface="Calibri"/>
                <a:cs typeface="Arial" panose="020B0604020202020204" pitchFamily="34" charset="0"/>
              </a:rPr>
              <a:t>Checklist to refer to when the assessment has been carried out – important to ensure these are all ticked off.</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639144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Arial"/>
                <a:cs typeface="Arial"/>
              </a:rPr>
              <a:t>Activity: </a:t>
            </a:r>
            <a:r>
              <a:rPr lang="en-US" b="0" i="0" u="none" strike="noStrike" dirty="0">
                <a:solidFill>
                  <a:srgbClr val="000000"/>
                </a:solidFill>
                <a:effectLst/>
                <a:latin typeface="Arial"/>
                <a:cs typeface="Arial"/>
              </a:rPr>
              <a:t>Skills demonstration - initial </a:t>
            </a:r>
            <a:r>
              <a:rPr lang="en-US" dirty="0">
                <a:solidFill>
                  <a:srgbClr val="000000"/>
                </a:solidFill>
                <a:latin typeface="Arial"/>
                <a:cs typeface="Arial"/>
              </a:rPr>
              <a:t>assessment and treatment plan</a:t>
            </a:r>
            <a:endParaRPr lang="en-US" b="0" i="0" dirty="0">
              <a:solidFill>
                <a:srgbClr val="808080"/>
              </a:solidFill>
              <a:effectLst/>
              <a:latin typeface="Arial"/>
              <a:cs typeface="Arial"/>
            </a:endParaRPr>
          </a:p>
          <a:p>
            <a:pPr algn="l" rtl="0" fontAlgn="base"/>
            <a:r>
              <a:rPr lang="en-US" b="1" i="0" u="none" strike="noStrike" dirty="0">
                <a:solidFill>
                  <a:srgbClr val="000000"/>
                </a:solidFill>
                <a:effectLst/>
                <a:latin typeface="Arial" panose="020B0604020202020204" pitchFamily="34" charset="0"/>
              </a:rPr>
              <a:t>Method: </a:t>
            </a:r>
            <a:r>
              <a:rPr lang="en-US" b="0" i="0" u="none" strike="noStrike" dirty="0">
                <a:solidFill>
                  <a:srgbClr val="000000"/>
                </a:solidFill>
                <a:effectLst/>
                <a:latin typeface="Arial" panose="020B0604020202020204" pitchFamily="34" charset="0"/>
              </a:rPr>
              <a:t>Two trainer roleplay</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Time: </a:t>
            </a:r>
            <a:r>
              <a:rPr lang="en-US" b="0" i="0" u="none" strike="noStrike" dirty="0">
                <a:solidFill>
                  <a:srgbClr val="000000"/>
                </a:solidFill>
                <a:effectLst/>
                <a:latin typeface="Arial" panose="020B0604020202020204" pitchFamily="34" charset="0"/>
              </a:rPr>
              <a:t>15 minutes</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Instruction:</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We are going to demonstrate what a typical initial assessment and treatment plan in an inpatient setting might sound like.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Century Gothic" panose="020B0502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[Use slides that follow to introduce patient case, Gemma]</a:t>
            </a:r>
            <a:endParaRPr lang="en-US" b="0" i="0" dirty="0">
              <a:solidFill>
                <a:srgbClr val="444444"/>
              </a:solidFill>
              <a:effectLst/>
              <a:latin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4089975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Introduce Milena</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out Milena's admission]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F4677-86BC-34B7-8E54-49687F734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0D9A6F-A94E-0DFA-370A-EF426E628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51BB18-51F1-89EA-637B-710DBAD5EFB2}"/>
              </a:ext>
            </a:extLst>
          </p:cNvPr>
          <p:cNvSpPr>
            <a:spLocks noGrp="1"/>
          </p:cNvSpPr>
          <p:nvPr>
            <p:ph type="body" idx="1"/>
          </p:nvPr>
        </p:nvSpPr>
        <p:spPr/>
        <p:txBody>
          <a:bodyPr>
            <a:normAutofit fontScale="70000" lnSpcReduction="20000"/>
          </a:bodyPr>
          <a:lstStyle/>
          <a:p>
            <a:r>
              <a:rPr lang="en-US" sz="1200" b="1" spc="-50" dirty="0">
                <a:latin typeface="Arial" panose="020B0604020202020204" pitchFamily="34" charset="0"/>
                <a:cs typeface="Arial" panose="020B0604020202020204" pitchFamily="34" charset="0"/>
              </a:rPr>
              <a:t>1. We will place the checklist for the initial assessment and treatment plan on screen. </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2. Provide </a:t>
            </a:r>
            <a:r>
              <a:rPr lang="en-US" sz="1200" b="1" spc="-50" dirty="0" err="1">
                <a:latin typeface="Arial" panose="020B0604020202020204" pitchFamily="34" charset="0"/>
                <a:cs typeface="Arial" panose="020B0604020202020204" pitchFamily="34" charset="0"/>
              </a:rPr>
              <a:t>personalised</a:t>
            </a:r>
            <a:r>
              <a:rPr lang="en-US" sz="1200" b="1" spc="-50" dirty="0">
                <a:latin typeface="Arial" panose="020B0604020202020204" pitchFamily="34" charset="0"/>
                <a:cs typeface="Arial" panose="020B0604020202020204" pitchFamily="34" charset="0"/>
              </a:rPr>
              <a:t> advice and inform about available support </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spc="-50" dirty="0">
                <a:latin typeface="Arial" panose="020B0604020202020204" pitchFamily="34" charset="0"/>
                <a:cs typeface="Arial" panose="020B0604020202020204" pitchFamily="34" charset="0"/>
              </a:rPr>
              <a:t>Assess</a:t>
            </a:r>
            <a:r>
              <a:rPr lang="en-US" sz="1200" spc="-50" dirty="0">
                <a:latin typeface="Arial" panose="020B0604020202020204" pitchFamily="34" charset="0"/>
                <a:cs typeface="Arial" panose="020B0604020202020204" pitchFamily="34" charset="0"/>
              </a:rPr>
              <a:t> level of tobacco dependence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withdrawal symptoms and urges to smoke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r>
              <a:rPr lang="en-CA" b="1" i="1" dirty="0">
                <a:effectLst/>
                <a:latin typeface="Helvetica" pitchFamily="2" charset="0"/>
              </a:rPr>
              <a:t>4, Agree to treatment plan and provide specialist support during hospital stay</a:t>
            </a:r>
            <a:endParaRPr lang="en-CA" b="1"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importance of tobacco dependence aids and instructions for use</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Adjust NRT (as needed) and/or consider use of nicotine vapes/analogues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managing urges to smoke and identify personal coping strategies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Explain and conduct carbon monoxide testing</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Discuss patient’s smokefree goal/plan during and beyond hospital admission</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Provide brief motivational intervention for patients (as appropriate)</a:t>
            </a:r>
            <a:endParaRPr lang="en-CA" sz="1200" b="0" i="1" spc="0" dirty="0">
              <a:effectLst/>
              <a:latin typeface="Helvetica" pitchFamily="2" charset="0"/>
            </a:endParaRPr>
          </a:p>
          <a:p>
            <a:endParaRPr lang="en-CA" sz="1200" b="0" i="1" spc="0" dirty="0">
              <a:effectLst/>
              <a:latin typeface="Helvetica" pitchFamily="2" charset="0"/>
              <a:cs typeface="Arial" panose="020B0604020202020204" pitchFamily="34" charset="0"/>
            </a:endParaRPr>
          </a:p>
          <a:p>
            <a:r>
              <a:rPr lang="en-CA" i="1" dirty="0">
                <a:effectLst/>
                <a:latin typeface="Helvetica" pitchFamily="2" charset="0"/>
              </a:rPr>
              <a:t>5. Provide summary, agree to next follow-up, and prompt commitment</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Address any questions or concerns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Prompt commitment from patient for staying smokefree or harm reduction goals</a:t>
            </a:r>
            <a:endParaRPr lang="en-CA" dirty="0">
              <a:effectLst/>
              <a:latin typeface="Helvetica" pitchFamily="2" charset="0"/>
            </a:endParaRPr>
          </a:p>
          <a:p>
            <a:endParaRPr lang="en-US" sz="1200" b="1" spc="-5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Debrief with group:</a:t>
            </a:r>
          </a:p>
          <a:p>
            <a:pPr marL="171450" indent="-171450">
              <a:buFontTx/>
              <a:buChar char="-"/>
            </a:pPr>
            <a:r>
              <a:rPr lang="en-US" dirty="0">
                <a:latin typeface="Arial" panose="020B0604020202020204" pitchFamily="34" charset="0"/>
                <a:cs typeface="Arial" panose="020B0604020202020204" pitchFamily="34" charset="0"/>
              </a:rPr>
              <a:t>What did you think bout that interaction?</a:t>
            </a:r>
          </a:p>
          <a:p>
            <a:pPr marL="171450" indent="-171450">
              <a:buFontTx/>
              <a:buChar char="-"/>
            </a:pPr>
            <a:r>
              <a:rPr lang="en-US" dirty="0">
                <a:latin typeface="Arial" panose="020B0604020202020204" pitchFamily="34" charset="0"/>
                <a:cs typeface="Arial" panose="020B0604020202020204" pitchFamily="34" charset="0"/>
              </a:rPr>
              <a:t>Did anything standout?</a:t>
            </a:r>
          </a:p>
          <a:p>
            <a:pPr marL="171450" indent="-171450">
              <a:buFontTx/>
              <a:buChar char="-"/>
            </a:pPr>
            <a:r>
              <a:rPr lang="en-US" dirty="0">
                <a:latin typeface="Arial" panose="020B0604020202020204" pitchFamily="34" charset="0"/>
                <a:cs typeface="Arial" panose="020B0604020202020204" pitchFamily="34" charset="0"/>
              </a:rPr>
              <a:t>Anything not covered from the Initial assessment and treatment plan?</a:t>
            </a:r>
          </a:p>
        </p:txBody>
      </p:sp>
      <p:sp>
        <p:nvSpPr>
          <p:cNvPr id="4" name="Slide Number Placeholder 3">
            <a:extLst>
              <a:ext uri="{FF2B5EF4-FFF2-40B4-BE49-F238E27FC236}">
                <a16:creationId xmlns:a16="http://schemas.microsoft.com/office/drawing/2014/main" id="{B7BD4FF5-E337-C560-FE36-4EA01CD85228}"/>
              </a:ext>
            </a:extLst>
          </p:cNvPr>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408756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Module 14 Trainer’s Activity 1: Applying skills to practice (Case: John)</a:t>
            </a:r>
          </a:p>
          <a:p>
            <a:pPr algn="l" rtl="0" fontAlgn="base"/>
            <a:endParaRPr lang="en-GB" sz="1200" b="1" i="0" u="none" strike="noStrike" dirty="0">
              <a:solidFill>
                <a:srgbClr val="000000"/>
              </a:solidFill>
              <a:effectLst/>
              <a:latin typeface="Arial" panose="020B0604020202020204" pitchFamily="34" charset="0"/>
              <a:cs typeface="Arial" panose="020B0604020202020204" pitchFamily="34" charset="0"/>
            </a:endParaRP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Activity summary:</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Method: </a:t>
            </a:r>
            <a:r>
              <a:rPr lang="en-GB" sz="1200" b="0" i="0" u="none" strike="noStrike" dirty="0">
                <a:solidFill>
                  <a:srgbClr val="000000"/>
                </a:solidFill>
                <a:effectLst/>
                <a:latin typeface="Arial" panose="020B0604020202020204" pitchFamily="34" charset="0"/>
                <a:cs typeface="Arial" panose="020B0604020202020204" pitchFamily="34" charset="0"/>
              </a:rPr>
              <a:t>Breakout rooms, Module 14 Handout 1, Module 14 Handout 2</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Number per group: </a:t>
            </a:r>
            <a:r>
              <a:rPr lang="en-GB" sz="1200" b="0" i="0" u="none" strike="noStrike" dirty="0">
                <a:solidFill>
                  <a:srgbClr val="000000"/>
                </a:solidFill>
                <a:effectLst/>
                <a:latin typeface="Arial" panose="020B0604020202020204" pitchFamily="34" charset="0"/>
                <a:cs typeface="Arial" panose="020B0604020202020204" pitchFamily="34" charset="0"/>
              </a:rPr>
              <a:t>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Duration: </a:t>
            </a:r>
            <a:r>
              <a:rPr lang="en-GB" sz="1200" b="0" i="0" u="none" strike="noStrike" dirty="0">
                <a:solidFill>
                  <a:srgbClr val="000000"/>
                </a:solidFill>
                <a:effectLst/>
                <a:latin typeface="Arial" panose="020B0604020202020204" pitchFamily="34" charset="0"/>
                <a:cs typeface="Arial" panose="020B0604020202020204" pitchFamily="34" charset="0"/>
              </a:rPr>
              <a:t>13 minutes</a:t>
            </a:r>
          </a:p>
          <a:p>
            <a:pPr algn="l" rtl="0" fontAlgn="base"/>
            <a:r>
              <a:rPr lang="en-CA" sz="1200" b="0" i="0" dirty="0">
                <a:solidFill>
                  <a:srgbClr val="444444"/>
                </a:solidFill>
                <a:effectLst/>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Method:</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Practitioner: the practitioner’s role involves conducting a pre-quit assessment session. Participants should use the Clinical Checklist and practise communication skills. They can consult with the observer if they need any help during the session</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Patient: play a typical patient at initial TDA session using the patient profiles in Handout 3, giving information only when asked, keeping in character and supplementing information, without making the consultation too difficult</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Observer: use checklist and verify that all points were covered by TDA. Provide feedback to TDA at end of session and offer </a:t>
            </a:r>
          </a:p>
          <a:p>
            <a:pPr marL="0" lvl="0" indent="0">
              <a:lnSpc>
                <a:spcPct val="112000"/>
              </a:lnSpc>
              <a:spcAft>
                <a:spcPts val="820"/>
              </a:spcAft>
              <a:buFont typeface="Symbol" panose="05050102010706020507" pitchFamily="18" charset="2"/>
              <a:buNone/>
            </a:pPr>
            <a:endParaRPr lang="en-GB"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lvl="0" indent="0">
              <a:lnSpc>
                <a:spcPct val="112000"/>
              </a:lnSpc>
              <a:spcAft>
                <a:spcPts val="820"/>
              </a:spcAft>
              <a:buFont typeface="Symbol" panose="05050102010706020507" pitchFamily="18" charset="2"/>
              <a:buNone/>
            </a:pPr>
            <a:r>
              <a:rPr lang="en-GB" sz="1200" b="1"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Debrief:</a:t>
            </a:r>
          </a:p>
          <a:p>
            <a:pPr marL="171450" lvl="0" indent="-171450">
              <a:lnSpc>
                <a:spcPct val="112000"/>
              </a:lnSpc>
              <a:spcAft>
                <a:spcPts val="820"/>
              </a:spcAft>
              <a:buFont typeface="Arial" panose="020B0604020202020204" pitchFamily="34" charset="0"/>
              <a:buChar char="•"/>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Summarise what you have observed</a:t>
            </a:r>
          </a:p>
          <a:p>
            <a:pPr marL="171450" lvl="0" indent="-171450">
              <a:lnSpc>
                <a:spcPct val="112000"/>
              </a:lnSpc>
              <a:spcAft>
                <a:spcPts val="820"/>
              </a:spcAft>
              <a:buFont typeface="Arial" panose="020B0604020202020204" pitchFamily="34" charset="0"/>
              <a:buChar char="•"/>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Highlight the examples of good skill implementation that you have seen</a:t>
            </a:r>
          </a:p>
          <a:p>
            <a:pPr marL="171450" indent="-171450">
              <a:buFont typeface="Arial" panose="020B0604020202020204" pitchFamily="34" charset="0"/>
              <a:buChar char="•"/>
            </a:pPr>
            <a:r>
              <a:rPr lang="en-GB" sz="1200" dirty="0">
                <a:solidFill>
                  <a:srgbClr val="181717"/>
                </a:solidFill>
                <a:effectLst/>
                <a:latin typeface="Arial" panose="020B0604020202020204" pitchFamily="34" charset="0"/>
                <a:ea typeface="Calibri" panose="020F0502020204030204" pitchFamily="34" charset="0"/>
                <a:cs typeface="Arial" panose="020B0604020202020204" pitchFamily="34" charset="0"/>
              </a:rPr>
              <a:t>Mention any weaknesses that were common</a:t>
            </a:r>
            <a:endParaRPr lang="en-US" sz="1200"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763687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CA" b="0" i="0" dirty="0">
                <a:solidFill>
                  <a:srgbClr val="444444"/>
                </a:solidFill>
                <a:effectLst/>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Meet John,  our next case study.</a:t>
            </a:r>
          </a:p>
          <a:p>
            <a:endParaRPr lang="en-US" dirty="0">
              <a:latin typeface="Century Gothic"/>
            </a:endParaRPr>
          </a:p>
          <a:p>
            <a:pPr algn="l" rtl="0" fontAlgn="base"/>
            <a:r>
              <a:rPr lang="en-GB" b="0" i="0" u="none" strike="noStrike" dirty="0">
                <a:solidFill>
                  <a:srgbClr val="0C7FFF"/>
                </a:solidFill>
                <a:effectLst/>
                <a:latin typeface="Arial" panose="020B0604020202020204" pitchFamily="34" charset="0"/>
              </a:rPr>
              <a:t>Explain that participants will go back into the same pairs as for the previous activity </a:t>
            </a:r>
            <a:r>
              <a:rPr lang="en-GB" b="1" i="0" u="none" strike="noStrike" dirty="0">
                <a:solidFill>
                  <a:srgbClr val="0C7FFF"/>
                </a:solidFill>
                <a:effectLst/>
                <a:latin typeface="Arial" panose="020B0604020202020204" pitchFamily="34" charset="0"/>
              </a:rPr>
              <a:t>and that they will be swapping roles </a:t>
            </a:r>
            <a:r>
              <a:rPr lang="en-GB" b="0" i="0" u="none" strike="noStrike" dirty="0">
                <a:solidFill>
                  <a:srgbClr val="0C7FFF"/>
                </a:solidFill>
                <a:effectLst/>
                <a:latin typeface="Arial" panose="020B0604020202020204" pitchFamily="34" charset="0"/>
              </a:rPr>
              <a:t>(the practitioner will now play the patient and vice versa). </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1" i="0" u="none" strike="noStrike" dirty="0">
                <a:solidFill>
                  <a:srgbClr val="0C7FFF"/>
                </a:solidFill>
                <a:effectLst/>
                <a:latin typeface="Arial" panose="020B0604020202020204" pitchFamily="34" charset="0"/>
              </a:rPr>
              <a:t>Practitioner: </a:t>
            </a:r>
            <a:r>
              <a:rPr lang="en-GB" b="0" i="0" u="none" strike="noStrike" dirty="0">
                <a:solidFill>
                  <a:srgbClr val="0C7FFF"/>
                </a:solidFill>
                <a:effectLst/>
                <a:latin typeface="Arial" panose="020B0604020202020204" pitchFamily="34" charset="0"/>
              </a:rPr>
              <a:t>The practitioner’s role involves conducting an initial assessment session and practise communication skills. </a:t>
            </a:r>
            <a:r>
              <a:rPr lang="en-US" b="0" i="0" dirty="0">
                <a:solidFill>
                  <a:srgbClr val="444444"/>
                </a:solidFill>
                <a:effectLst/>
                <a:latin typeface="Arial" panose="020B0604020202020204" pitchFamily="34" charset="0"/>
              </a:rPr>
              <a:t>​</a:t>
            </a:r>
            <a:r>
              <a:rPr lang="en-GB" b="0" i="0" u="none" strike="noStrike" dirty="0">
                <a:solidFill>
                  <a:srgbClr val="0C7FFF"/>
                </a:solidFill>
                <a:effectLst/>
                <a:latin typeface="Arial" panose="020B0604020202020204" pitchFamily="34" charset="0"/>
              </a:rPr>
              <a:t>Participants should again use the clinical checklist (Day 1 Handout 1) to guide your interaction.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299496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standard treatment programme (STP) developed by the NCSCT is grounded in evidence-based behaviour change techniques. </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STP is designed to guide you through an evidence-based behavioural support programme. Follow the STP and you will be maximising the effectiveness of the support that you give.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Services have been using the NCSCT STP for over 10 years.</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An electronic version of the STP is included within your participant pack and is also available for download on the NCSCT website, via the clinical tools link in the left hand menu.</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recommend taking time to read through the STP, which was updated in October 2019.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The STP refers to F2F interventions, however the skills and BCT’s can easily be transferred to telephone and web based support.</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will refer to sections of the standard treatment programme throughout the course.</a:t>
            </a:r>
            <a:endParaRPr lang="en-GB"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endParaRPr lang="en-GB" altLang="en-US" dirty="0"/>
          </a:p>
          <a:p>
            <a:pPr>
              <a:lnSpc>
                <a:spcPct val="80000"/>
              </a:lnSpc>
            </a:pPr>
            <a:endParaRPr lang="en-GB" altLang="en-US" dirty="0"/>
          </a:p>
          <a:p>
            <a:pPr>
              <a:lnSpc>
                <a:spcPct val="80000"/>
              </a:lnSpc>
            </a:pPr>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256041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C1992-7515-9BBF-D55B-54A7302B9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883BC-C7F1-7C93-DFDA-B4851CEBA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083280-DA92-4C4A-3775-A14AF7FA1943}"/>
              </a:ext>
            </a:extLst>
          </p:cNvPr>
          <p:cNvSpPr>
            <a:spLocks noGrp="1"/>
          </p:cNvSpPr>
          <p:nvPr>
            <p:ph type="body" idx="1"/>
          </p:nvPr>
        </p:nvSpPr>
        <p:spPr/>
        <p:txBody>
          <a:bodyPr>
            <a:normAutofit/>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CA" sz="1200"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1" i="0" u="none" strike="noStrike" dirty="0">
                <a:solidFill>
                  <a:srgbClr val="0C7FFF"/>
                </a:solidFill>
                <a:effectLst/>
                <a:latin typeface="Arial" panose="020B0604020202020204" pitchFamily="34" charset="0"/>
              </a:rPr>
              <a:t>Practitioner: </a:t>
            </a:r>
            <a:r>
              <a:rPr lang="en-GB" b="0" i="0" u="none" strike="noStrike" dirty="0">
                <a:solidFill>
                  <a:srgbClr val="0C7FFF"/>
                </a:solidFill>
                <a:effectLst/>
                <a:latin typeface="Arial" panose="020B0604020202020204" pitchFamily="34" charset="0"/>
              </a:rPr>
              <a:t>The practitioner’s role involves conducting an initial assessment and treatment plan session. Participants should use the clinical checklist and practis</a:t>
            </a:r>
            <a:r>
              <a:rPr lang="en-GB" sz="1200" b="0" i="0" u="none" strike="noStrike" dirty="0">
                <a:solidFill>
                  <a:srgbClr val="0C7FFF"/>
                </a:solidFill>
                <a:effectLst/>
                <a:latin typeface="Arial" panose="020B0604020202020204" pitchFamily="34" charset="0"/>
              </a:rPr>
              <a:t>e communication skills. </a:t>
            </a:r>
            <a:r>
              <a:rPr lang="en-US" sz="1200" b="0" i="0" dirty="0">
                <a:solidFill>
                  <a:srgbClr val="444444"/>
                </a:solidFill>
                <a:effectLst/>
                <a:latin typeface="Arial" panose="020B0604020202020204" pitchFamily="34" charset="0"/>
              </a:rPr>
              <a:t>​</a:t>
            </a:r>
            <a:endParaRPr lang="en-US" sz="1200" b="0" i="0" dirty="0">
              <a:solidFill>
                <a:srgbClr val="444444"/>
              </a:solidFill>
              <a:effectLst/>
              <a:latin typeface="Calibri" panose="020F0502020204030204" pitchFamily="34" charset="0"/>
            </a:endParaRPr>
          </a:p>
          <a:p>
            <a:pPr algn="l" rtl="0" fontAlgn="base"/>
            <a:r>
              <a:rPr lang="en-GB" sz="1200" b="0" i="0" dirty="0">
                <a:solidFill>
                  <a:srgbClr val="444444"/>
                </a:solidFill>
                <a:effectLst/>
                <a:latin typeface="Arial" panose="020B0604020202020204" pitchFamily="34" charset="0"/>
              </a:rPr>
              <a:t>​</a:t>
            </a:r>
            <a:endParaRPr lang="en-GB" sz="1200" b="0" i="0" dirty="0">
              <a:solidFill>
                <a:srgbClr val="444444"/>
              </a:solidFill>
              <a:effectLst/>
              <a:latin typeface="Calibri" panose="020F0502020204030204" pitchFamily="34" charset="0"/>
            </a:endParaRPr>
          </a:p>
          <a:p>
            <a:pPr algn="l" rtl="0" fontAlgn="base"/>
            <a:r>
              <a:rPr lang="en-GB" sz="1200" b="0" i="0" u="none" strike="noStrike" dirty="0">
                <a:solidFill>
                  <a:srgbClr val="0C7FFF"/>
                </a:solidFill>
                <a:effectLst/>
                <a:latin typeface="Arial" panose="020B0604020202020204" pitchFamily="34" charset="0"/>
              </a:rPr>
              <a:t>As with any communication with patients ensure you are practicing using your core communication skills and patient centered treatment:</a:t>
            </a:r>
            <a:r>
              <a:rPr lang="en-US" sz="1200" b="0" i="0" dirty="0">
                <a:solidFill>
                  <a:srgbClr val="444444"/>
                </a:solidFill>
                <a:effectLst/>
                <a:latin typeface="Arial" panose="020B0604020202020204" pitchFamily="34" charset="0"/>
              </a:rPr>
              <a:t>​</a:t>
            </a:r>
            <a:endParaRPr lang="en-US" sz="1200"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Building rapport,</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Open ended questions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Reflective listening,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Affirmations,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Boosting patient motivation and confidence,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Providing summaries</a:t>
            </a:r>
            <a:r>
              <a:rPr lang="en-US" sz="1200" b="0" i="0" dirty="0">
                <a:solidFill>
                  <a:srgbClr val="444444"/>
                </a:solidFill>
                <a:effectLst/>
                <a:latin typeface="Arial" panose="020B0604020202020204" pitchFamily="34" charset="0"/>
              </a:rPr>
              <a:t>​</a:t>
            </a:r>
          </a:p>
          <a:p>
            <a:pPr>
              <a:defRPr/>
            </a:pPr>
            <a:endParaRPr lang="en-GB" altLang="en-US" b="1" dirty="0">
              <a:latin typeface="Century Gothic"/>
            </a:endParaRPr>
          </a:p>
        </p:txBody>
      </p:sp>
      <p:sp>
        <p:nvSpPr>
          <p:cNvPr id="4" name="Slide Number Placeholder 3">
            <a:extLst>
              <a:ext uri="{FF2B5EF4-FFF2-40B4-BE49-F238E27FC236}">
                <a16:creationId xmlns:a16="http://schemas.microsoft.com/office/drawing/2014/main" id="{9FBA50EE-F8A6-C7C2-FE2F-5E2A02ADC036}"/>
              </a:ext>
            </a:extLst>
          </p:cNvPr>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1548488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[Introduce details of case study. Spend a few minutes verbally introducing John’s profile and details]</a:t>
            </a:r>
            <a:r>
              <a:rPr lang="en-US" b="0" i="0" dirty="0">
                <a:solidFill>
                  <a:srgbClr val="444444"/>
                </a:solidFill>
                <a:effectLst/>
                <a:latin typeface="Arial" panose="020B0604020202020204" pitchFamily="34" charset="0"/>
              </a:rPr>
              <a:t>​</a:t>
            </a:r>
          </a:p>
          <a:p>
            <a:pPr algn="l" rtl="0" fontAlgn="base"/>
            <a:endParaRPr lang="en-US"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Arial" panose="020B0604020202020204" pitchFamily="34" charset="0"/>
              </a:rPr>
              <a:t>[Ask participant’s if they have any questions before they move into the breakout rooms for the skills practice]</a:t>
            </a:r>
          </a:p>
          <a:p>
            <a:pPr algn="l" rtl="0" fontAlgn="base"/>
            <a:endParaRPr lang="en-US" b="0" i="0" dirty="0">
              <a:solidFill>
                <a:srgbClr val="444444"/>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6F042-F4CE-4B2A-8044-27B7B6EDD5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A01FF-B19C-B103-FA3B-19A234334F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596E8-1490-E23D-15D7-33F030AFA29C}"/>
              </a:ext>
            </a:extLst>
          </p:cNvPr>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endParaRPr lang="en-US" sz="1200" b="1"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u="none" strike="noStrike" dirty="0">
                <a:solidFill>
                  <a:srgbClr val="0C7FFF"/>
                </a:solidFill>
                <a:effectLst/>
                <a:latin typeface="Arial" panose="020B0604020202020204" pitchFamily="34" charset="0"/>
              </a:rPr>
              <a:t>Debrief the skills practice: </a:t>
            </a:r>
            <a:r>
              <a:rPr lang="en-GB" sz="1200" b="0" i="0" u="none" strike="noStrike" dirty="0">
                <a:solidFill>
                  <a:srgbClr val="0C7FFF"/>
                </a:solidFill>
                <a:effectLst/>
                <a:latin typeface="Arial" panose="020B0604020202020204" pitchFamily="34" charset="0"/>
              </a:rPr>
              <a:t>Ask for general feedback, comments or questions participants have regarding the initial assessment session. </a:t>
            </a:r>
            <a:r>
              <a:rPr lang="en-US" sz="1200" b="0" i="0" dirty="0">
                <a:solidFill>
                  <a:srgbClr val="444444"/>
                </a:solidFill>
                <a:effectLst/>
                <a:latin typeface="Arial" panose="020B0604020202020204" pitchFamily="34" charset="0"/>
              </a:rPr>
              <a:t>​</a:t>
            </a:r>
          </a:p>
          <a:p>
            <a:endParaRPr lang="en-US" dirty="0"/>
          </a:p>
          <a:p>
            <a:pPr algn="l" rtl="0" fontAlgn="base"/>
            <a:r>
              <a:rPr lang="en-US" b="0" i="0" dirty="0">
                <a:solidFill>
                  <a:srgbClr val="444444"/>
                </a:solidFill>
                <a:effectLst/>
                <a:latin typeface="Arial" panose="020B0604020202020204" pitchFamily="34" charset="0"/>
              </a:rPr>
              <a:t>Did you address John’s personal reasons for stopping?</a:t>
            </a:r>
          </a:p>
          <a:p>
            <a:pPr algn="l" rtl="0" fontAlgn="base"/>
            <a:r>
              <a:rPr lang="en-US" b="0" i="0" dirty="0">
                <a:solidFill>
                  <a:srgbClr val="444444"/>
                </a:solidFill>
                <a:effectLst/>
                <a:latin typeface="Arial" panose="020B0604020202020204" pitchFamily="34" charset="0"/>
              </a:rPr>
              <a:t>Did you discuss the withdrawal symptoms and urges to smoke John is experiencing while in hospital?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solidFill>
                  <a:srgbClr val="444444"/>
                </a:solidFill>
                <a:effectLst/>
                <a:latin typeface="Arial" panose="020B0604020202020204" pitchFamily="34" charset="0"/>
              </a:rPr>
              <a:t>How did you address John’s plans to stop smoking now that he has had his surgery? Discuss his concerns about stopping? </a:t>
            </a:r>
          </a:p>
          <a:p>
            <a:endParaRPr lang="en-US" dirty="0"/>
          </a:p>
        </p:txBody>
      </p:sp>
      <p:sp>
        <p:nvSpPr>
          <p:cNvPr id="4" name="Slide Number Placeholder 3">
            <a:extLst>
              <a:ext uri="{FF2B5EF4-FFF2-40B4-BE49-F238E27FC236}">
                <a16:creationId xmlns:a16="http://schemas.microsoft.com/office/drawing/2014/main" id="{94CAD619-D88E-D2E3-9107-27FFF6EF0B4C}"/>
              </a:ext>
            </a:extLst>
          </p:cNvPr>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624567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1487321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5E3F9-4C0F-CEA9-F6D7-8A3C524BC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D04DF0-4A38-7DC9-4013-CA498FC887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F902A2-17EB-011F-FCF2-9F2B35639AEA}"/>
              </a:ext>
            </a:extLst>
          </p:cNvPr>
          <p:cNvSpPr>
            <a:spLocks noGrp="1"/>
          </p:cNvSpPr>
          <p:nvPr>
            <p:ph type="body" idx="1"/>
          </p:nvPr>
        </p:nvSpPr>
        <p:spPr/>
        <p:txBody>
          <a:bodyPr>
            <a:normAutofit fontScale="85000" lnSpcReduction="20000"/>
          </a:bodyPr>
          <a:lstStyle/>
          <a:p>
            <a:r>
              <a:rPr lang="en-US" sz="1200" b="1" spc="-50" dirty="0">
                <a:latin typeface="Arial" panose="020B0604020202020204" pitchFamily="34" charset="0"/>
                <a:cs typeface="Arial" panose="020B0604020202020204" pitchFamily="34" charset="0"/>
              </a:rPr>
              <a:t>1. We will place the checklist for the initial assessment and treatment plan on screen. </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2. Provide </a:t>
            </a:r>
            <a:r>
              <a:rPr lang="en-US" sz="1200" b="1" spc="-50" dirty="0" err="1">
                <a:latin typeface="Arial" panose="020B0604020202020204" pitchFamily="34" charset="0"/>
                <a:cs typeface="Arial" panose="020B0604020202020204" pitchFamily="34" charset="0"/>
              </a:rPr>
              <a:t>personalised</a:t>
            </a:r>
            <a:r>
              <a:rPr lang="en-US" sz="1200" b="1" spc="-50" dirty="0">
                <a:latin typeface="Arial" panose="020B0604020202020204" pitchFamily="34" charset="0"/>
                <a:cs typeface="Arial" panose="020B0604020202020204" pitchFamily="34" charset="0"/>
              </a:rPr>
              <a:t> advice and inform about available support </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spc="-50" dirty="0">
                <a:latin typeface="Arial" panose="020B0604020202020204" pitchFamily="34" charset="0"/>
                <a:cs typeface="Arial" panose="020B0604020202020204" pitchFamily="34" charset="0"/>
              </a:rPr>
              <a:t>Assess</a:t>
            </a:r>
            <a:r>
              <a:rPr lang="en-US" sz="1200" spc="-50" dirty="0">
                <a:latin typeface="Arial" panose="020B0604020202020204" pitchFamily="34" charset="0"/>
                <a:cs typeface="Arial" panose="020B0604020202020204" pitchFamily="34" charset="0"/>
              </a:rPr>
              <a:t> level of tobacco dependence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withdrawal symptoms and urges to smoke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r>
              <a:rPr lang="en-CA" b="1" i="1" dirty="0">
                <a:effectLst/>
                <a:latin typeface="Helvetica" pitchFamily="2" charset="0"/>
              </a:rPr>
              <a:t>4, Agree to treatment plan and provide specialist support during hospital stay</a:t>
            </a:r>
            <a:endParaRPr lang="en-CA" b="1"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importance of tobacco dependence aids and instructions for use</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Adjust NRT (as needed) and/or consider use of nicotine vapes/analogues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managing urges to smoke and identify personal coping strategies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Explain and conduct carbon monoxide testing</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Discuss patient’s smokefree goal/plan during and beyond hospital admission</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Provide brief motivational intervention for patients (as appropriate)</a:t>
            </a:r>
            <a:endParaRPr lang="en-CA" sz="1200" b="0" i="1" spc="0" dirty="0">
              <a:effectLst/>
              <a:latin typeface="Helvetica" pitchFamily="2" charset="0"/>
            </a:endParaRPr>
          </a:p>
          <a:p>
            <a:endParaRPr lang="en-CA" sz="1200" b="0" i="1" spc="0" dirty="0">
              <a:effectLst/>
              <a:latin typeface="Helvetica" pitchFamily="2" charset="0"/>
              <a:cs typeface="Arial" panose="020B0604020202020204" pitchFamily="34" charset="0"/>
            </a:endParaRPr>
          </a:p>
          <a:p>
            <a:r>
              <a:rPr lang="en-CA" i="1" dirty="0">
                <a:effectLst/>
                <a:latin typeface="Helvetica" pitchFamily="2" charset="0"/>
              </a:rPr>
              <a:t>5. Provide summary, agree to next follow-up, and prompt commitment</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Address any questions or concerns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Prompt commitment from patient for staying smokefree or harm reduction goals</a:t>
            </a:r>
            <a:endParaRPr lang="en-CA" dirty="0">
              <a:effectLst/>
              <a:latin typeface="Helvetica" pitchFamily="2" charset="0"/>
            </a:endParaRPr>
          </a:p>
          <a:p>
            <a:endParaRPr lang="en-US" sz="1200" b="1" spc="-50" dirty="0">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A47A8E90-4E9B-AACE-0586-6D23D8066835}"/>
              </a:ext>
            </a:extLst>
          </p:cNvPr>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42895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C67EE-7AAD-B923-2BFC-81EC5AF7C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D13F5C-DBF1-E732-506E-A0936671C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C42CC-A6DC-261D-3C3C-A3B13A18145F}"/>
              </a:ext>
            </a:extLst>
          </p:cNvPr>
          <p:cNvSpPr>
            <a:spLocks noGrp="1"/>
          </p:cNvSpPr>
          <p:nvPr>
            <p:ph type="body" idx="1"/>
          </p:nvPr>
        </p:nvSpPr>
        <p:spPr/>
        <p:txBody>
          <a:bodyPr>
            <a:normAutofit fontScale="25000" lnSpcReduction="20000"/>
          </a:bodyPr>
          <a:lstStyle/>
          <a:p>
            <a:r>
              <a:rPr lang="en-US" sz="1200" b="1" spc="0" baseline="0" dirty="0">
                <a:latin typeface="Arial" panose="020B0604020202020204" pitchFamily="34" charset="0"/>
                <a:cs typeface="Arial" panose="020B0604020202020204" pitchFamily="34" charset="0"/>
              </a:rPr>
              <a:t>[Walk through the five elements of the initial assessment and Treatment Plan. Direct participants to the checklist handout and details in the STP]</a:t>
            </a:r>
          </a:p>
          <a:p>
            <a:endParaRPr lang="en-US" sz="1200" b="1" spc="0" baseline="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Prior to seeing the patient: </a:t>
            </a: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Prior to seeing the patient, learn about their reason for admission, any relevant diagnoses, and their physical and mental state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When approaching the patient, conduct a visual assessment of their current physical and mental state and use this to guide your interaction</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As you engage with the patient, assess their ability to interact with you. Factors such as pain, consciousness and cognitive impairment will all need to be considered</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US" dirty="0">
                <a:latin typeface="Arial" panose="020B0604020202020204" pitchFamily="34" charset="0"/>
                <a:cs typeface="Arial" panose="020B0604020202020204" pitchFamily="34" charset="0"/>
              </a:rPr>
              <a:t>Spend the first few minutes of this visit to assess the patient’s ability to speak with you and establish rapport.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Communicating in a non-judgmental, empathetic manner can be important in making patients feel more open to, and receptive of, support</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CA" dirty="0">
                <a:latin typeface="Arial" panose="020B0604020202020204" pitchFamily="34" charset="0"/>
                <a:cs typeface="Arial" panose="020B0604020202020204" pitchFamily="34" charset="0"/>
              </a:rPr>
              <a:t>Patients experiencing extreme nicotine withdrawal are unlikely to be able to discuss stopping. The best thing you can do is help them with managing acute withdrawal. </a:t>
            </a:r>
          </a:p>
          <a:p>
            <a:endParaRPr lang="en-US" b="1"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1. Establish rapport and learn about how patient has been managing their abstinence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Spend the first few minutes of this visit to assess the patient’s ability to speak with you and establish rapport.</a:t>
            </a:r>
            <a:endParaRPr lang="en-CA" sz="1200" spc="0" baseline="0" dirty="0">
              <a:effectLst/>
              <a:latin typeface="Arial" panose="020B0604020202020204" pitchFamily="34" charset="0"/>
              <a:ea typeface="Arial" panose="020B0604020202020204" pitchFamily="34" charset="0"/>
              <a:cs typeface="Arial" panose="020B0604020202020204" pitchFamily="34" charset="0"/>
            </a:endParaRPr>
          </a:p>
          <a:p>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Establishing and building rapport is crucial for effective interactions with patients who smoke and has been shown to be directly linked to more successful outcomes. </a:t>
            </a:r>
            <a:endParaRPr lang="en-US" sz="1200" b="1" spc="0" baseline="0" dirty="0">
              <a:latin typeface="Arial" panose="020B0604020202020204" pitchFamily="34" charset="0"/>
              <a:cs typeface="Arial" panose="020B0604020202020204" pitchFamily="34" charset="0"/>
            </a:endParaRPr>
          </a:p>
          <a:p>
            <a:pP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Introduce yourself to the patient:</a:t>
            </a:r>
            <a:endParaRPr lang="en-CA" sz="1200" b="0" spc="0" baseline="0" dirty="0">
              <a:effectLst/>
              <a:latin typeface="Arial" panose="020B0604020202020204" pitchFamily="34" charset="0"/>
              <a:ea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a:buFont typeface="Arial"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“Hello, my name is _____ from the Tobacco Dependence Team here at the hospital /trust.”</a:t>
            </a:r>
            <a:endParaRPr lang="en-US" dirty="0">
              <a:solidFill>
                <a:srgbClr val="231F20"/>
              </a:solidFill>
              <a:latin typeface="Arial" panose="020B0604020202020204" pitchFamily="34" charset="0"/>
              <a:cs typeface="Arial" panose="020B0604020202020204" pitchFamily="34" charset="0"/>
            </a:endParaRPr>
          </a:p>
          <a:p>
            <a:pPr>
              <a:buFont typeface="Arial"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“How are you feeling today?”</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your role and the role of the Tobacco Dependence Team</a:t>
            </a:r>
            <a:endParaRPr lang="en-US" sz="1200" b="0" spc="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285750" indent="-285750">
              <a:buFont typeface="Arial,Sans-Serif"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“My job is to meet with all patients who smoke to ensure you are comfortable during</a:t>
            </a:r>
            <a:endParaRPr lang="en-US" dirty="0">
              <a:solidFill>
                <a:srgbClr val="231F20"/>
              </a:solidFill>
              <a:latin typeface="Arial" panose="020B0604020202020204" pitchFamily="34" charset="0"/>
              <a:cs typeface="Arial" panose="020B0604020202020204" pitchFamily="34" charset="0"/>
            </a:endParaRPr>
          </a:p>
          <a:p>
            <a:pPr marL="285750" indent="-285750">
              <a:buFont typeface="Arial,Sans-Serif"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your stay</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45720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Ask about how they have been doing with staying smokefree during their admission and discuss the response.</a:t>
            </a:r>
            <a:endParaRPr lang="en-US" dirty="0">
              <a:latin typeface="Arial" panose="020B0604020202020204" pitchFamily="34" charset="0"/>
              <a:cs typeface="Arial" panose="020B0604020202020204" pitchFamily="34" charset="0"/>
            </a:endParaRPr>
          </a:p>
          <a:p>
            <a:pPr>
              <a:spcBef>
                <a:spcPts val="520"/>
              </a:spcBef>
              <a:spcAft>
                <a:spcPts val="0"/>
              </a:spcAft>
              <a:buSzPts val="900"/>
            </a:pPr>
            <a:endParaRPr lang="en-US" spc="0" baseline="0" dirty="0">
              <a:solidFill>
                <a:srgbClr val="231F20"/>
              </a:solidFill>
              <a:latin typeface="Arial" panose="020B0604020202020204" pitchFamily="34" charset="0"/>
              <a:cs typeface="Arial" panose="020B0604020202020204" pitchFamily="34" charset="0"/>
            </a:endParaRPr>
          </a:p>
          <a:p>
            <a:r>
              <a:rPr lang="en-US" i="1" dirty="0">
                <a:solidFill>
                  <a:srgbClr val="231F20"/>
                </a:solidFill>
                <a:latin typeface="Arial" panose="020B0604020202020204" pitchFamily="34" charset="0"/>
                <a:cs typeface="Arial" panose="020B0604020202020204" pitchFamily="34" charset="0"/>
              </a:rPr>
              <a:t>“How are you getting on, have you managed to stay smokefree since your admission</a:t>
            </a:r>
            <a:endParaRPr lang="en-US" dirty="0">
              <a:latin typeface="Arial" panose="020B0604020202020204" pitchFamily="34" charset="0"/>
              <a:cs typeface="Arial" panose="020B0604020202020204" pitchFamily="34" charset="0"/>
            </a:endParaRPr>
          </a:p>
          <a:p>
            <a:r>
              <a:rPr lang="en-US" i="1" dirty="0">
                <a:solidFill>
                  <a:srgbClr val="231F20"/>
                </a:solidFill>
                <a:latin typeface="Arial" panose="020B0604020202020204" pitchFamily="34" charset="0"/>
                <a:cs typeface="Arial" panose="020B0604020202020204" pitchFamily="34" charset="0"/>
              </a:rPr>
              <a:t>to hospital?”</a:t>
            </a:r>
            <a:endParaRPr lang="en-US" dirty="0">
              <a:latin typeface="Arial" panose="020B0604020202020204" pitchFamily="34" charset="0"/>
              <a:cs typeface="Arial" panose="020B0604020202020204" pitchFamily="34" charset="0"/>
            </a:endParaRPr>
          </a:p>
          <a:p>
            <a:pPr>
              <a:spcBef>
                <a:spcPts val="520"/>
              </a:spcBef>
              <a:spcAft>
                <a:spcPts val="0"/>
              </a:spcAft>
              <a:buSzPts val="900"/>
            </a:pPr>
            <a:endParaRPr lang="en-US" dirty="0">
              <a:solidFill>
                <a:srgbClr val="231F20"/>
              </a:solidFill>
              <a:latin typeface="Arial" panose="020B0604020202020204" pitchFamily="34" charset="0"/>
              <a:cs typeface="Arial" panose="020B0604020202020204" pitchFamily="34" charset="0"/>
            </a:endParaRPr>
          </a:p>
          <a:p>
            <a:endParaRPr lang="en-US" i="1" dirty="0">
              <a:solidFill>
                <a:srgbClr val="0092C8"/>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68FB1CB-7089-41BB-5B5E-1FFB42EDB8C3}"/>
              </a:ext>
            </a:extLst>
          </p:cNvPr>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609867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4FFC8-0952-617E-70EA-183BAEB876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593E27-0A23-596E-5B69-65F8B2D9F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866ACE-EC4E-6590-EA90-3DCBD633516F}"/>
              </a:ext>
            </a:extLst>
          </p:cNvPr>
          <p:cNvSpPr>
            <a:spLocks noGrp="1"/>
          </p:cNvSpPr>
          <p:nvPr>
            <p:ph type="body" idx="1"/>
          </p:nvPr>
        </p:nvSpPr>
        <p:spPr/>
        <p:txBody>
          <a:bodyPr>
            <a:normAutofit fontScale="92500" lnSpcReduction="20000"/>
          </a:bodyPr>
          <a:lstStyle/>
          <a:p>
            <a:r>
              <a:rPr lang="en-US" sz="1200" b="0" dirty="0">
                <a:solidFill>
                  <a:srgbClr val="231F20"/>
                </a:solidFill>
                <a:effectLst/>
                <a:latin typeface="Arial"/>
                <a:ea typeface="Arial" panose="020B0604020202020204" pitchFamily="34" charset="0"/>
                <a:cs typeface="Arial"/>
              </a:rPr>
              <a:t>[Animated slide]</a:t>
            </a:r>
          </a:p>
          <a:p>
            <a:endParaRPr lang="en-US" sz="1200" b="0" dirty="0">
              <a:solidFill>
                <a:srgbClr val="231F20"/>
              </a:solidFill>
              <a:effectLst/>
              <a:latin typeface="Arial"/>
              <a:ea typeface="Arial" panose="020B0604020202020204" pitchFamily="34" charset="0"/>
              <a:cs typeface="Arial"/>
            </a:endParaRPr>
          </a:p>
          <a:p>
            <a:r>
              <a:rPr lang="en-US" sz="1200" b="1" spc="-50" dirty="0">
                <a:latin typeface="Arial"/>
                <a:cs typeface="Arial"/>
              </a:rPr>
              <a:t>2. Provide </a:t>
            </a:r>
            <a:r>
              <a:rPr lang="en-US" sz="1200" b="1" spc="-50" dirty="0" err="1">
                <a:latin typeface="Arial"/>
                <a:cs typeface="Arial"/>
              </a:rPr>
              <a:t>personalised</a:t>
            </a:r>
            <a:r>
              <a:rPr lang="en-US" sz="1200" b="1" spc="-50" dirty="0">
                <a:latin typeface="Arial"/>
                <a:cs typeface="Arial"/>
              </a:rPr>
              <a:t> advice and inform about available support</a:t>
            </a:r>
            <a:r>
              <a:rPr lang="en-US" b="1" spc="-50" dirty="0">
                <a:latin typeface="Arial"/>
                <a:cs typeface="Arial"/>
              </a:rPr>
              <a:t> </a:t>
            </a:r>
            <a:endParaRPr lang="en-US" sz="1200" b="1" spc="-50" dirty="0">
              <a:solidFill>
                <a:schemeClr val="tx1"/>
              </a:solidFill>
              <a:effectLst/>
              <a:latin typeface="Arial" panose="020B0604020202020204" pitchFamily="34" charset="0"/>
              <a:cs typeface="Arial" panose="020B0604020202020204" pitchFamily="34" charset="0"/>
            </a:endParaRPr>
          </a:p>
          <a:p>
            <a:endParaRPr lang="en-US" sz="1200" b="0" spc="-50" dirty="0">
              <a:solidFill>
                <a:schemeClr val="tx1"/>
              </a:solidFill>
              <a:effectLst/>
              <a:latin typeface="Arial" panose="020B0604020202020204" pitchFamily="34" charset="0"/>
              <a:cs typeface="Arial" panose="020B0604020202020204" pitchFamily="34" charset="0"/>
            </a:endParaRPr>
          </a:p>
          <a:p>
            <a:r>
              <a:rPr lang="en-US" sz="1200" b="1" dirty="0">
                <a:solidFill>
                  <a:srgbClr val="231F20"/>
                </a:solidFill>
                <a:effectLst/>
                <a:latin typeface="Arial"/>
                <a:ea typeface="Arial" panose="020B0604020202020204" pitchFamily="34" charset="0"/>
                <a:cs typeface="Arial"/>
              </a:rPr>
              <a:t>Provide</a:t>
            </a:r>
            <a:r>
              <a:rPr lang="en-US" sz="1200" b="1" spc="-65" dirty="0">
                <a:solidFill>
                  <a:srgbClr val="231F20"/>
                </a:solidFill>
                <a:effectLst/>
                <a:latin typeface="Arial"/>
                <a:ea typeface="Arial" panose="020B0604020202020204" pitchFamily="34" charset="0"/>
                <a:cs typeface="Arial"/>
              </a:rPr>
              <a:t> </a:t>
            </a:r>
            <a:r>
              <a:rPr lang="en-US" sz="1200" b="1" dirty="0" err="1">
                <a:solidFill>
                  <a:srgbClr val="231F20"/>
                </a:solidFill>
                <a:effectLst/>
                <a:latin typeface="Arial"/>
                <a:ea typeface="Arial" panose="020B0604020202020204" pitchFamily="34" charset="0"/>
                <a:cs typeface="Arial"/>
              </a:rPr>
              <a:t>personalised</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advice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about</a:t>
            </a:r>
            <a:r>
              <a:rPr lang="en-US" sz="1200" b="1" spc="-6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importance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being</a:t>
            </a:r>
            <a:r>
              <a:rPr lang="en-US" sz="1200" b="1" spc="-65" dirty="0">
                <a:solidFill>
                  <a:srgbClr val="231F20"/>
                </a:solidFill>
                <a:effectLst/>
                <a:latin typeface="Arial"/>
                <a:ea typeface="Arial" panose="020B0604020202020204" pitchFamily="34" charset="0"/>
                <a:cs typeface="Arial"/>
              </a:rPr>
              <a:t> </a:t>
            </a:r>
            <a:r>
              <a:rPr lang="en-US" sz="1200" b="1" spc="-10" dirty="0">
                <a:solidFill>
                  <a:srgbClr val="231F20"/>
                </a:solidFill>
                <a:effectLst/>
                <a:latin typeface="Arial"/>
                <a:ea typeface="Arial" panose="020B0604020202020204" pitchFamily="34" charset="0"/>
                <a:cs typeface="Arial"/>
              </a:rPr>
              <a:t>smokefree:</a:t>
            </a:r>
            <a:endParaRPr lang="en-CA" sz="1200" b="1" i="0" spc="-1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“Staying</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smokefree</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is</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so</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important</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for</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your</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recovery</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and</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keeping</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a:t>
            </a:r>
            <a:r>
              <a:rPr lang="en-US" sz="1200" b="0" i="1" spc="-40" dirty="0">
                <a:solidFill>
                  <a:srgbClr val="0092C8"/>
                </a:solidFill>
                <a:effectLst/>
                <a:latin typeface="Arial"/>
                <a:ea typeface="Arial" panose="020B0604020202020204" pitchFamily="34" charset="0"/>
                <a:cs typeface="Arial"/>
              </a:rPr>
              <a:t> </a:t>
            </a:r>
            <a:r>
              <a:rPr lang="en-US" sz="1200" b="0" i="1" spc="-10" dirty="0">
                <a:solidFill>
                  <a:srgbClr val="0092C8"/>
                </a:solidFill>
                <a:effectLst/>
                <a:latin typeface="Arial"/>
                <a:ea typeface="Arial" panose="020B0604020202020204" pitchFamily="34" charset="0"/>
                <a:cs typeface="Arial"/>
              </a:rPr>
              <a:t>healthy. </a:t>
            </a:r>
            <a:r>
              <a:rPr lang="en-US" sz="1200" b="0" i="1" dirty="0">
                <a:solidFill>
                  <a:srgbClr val="0092C8"/>
                </a:solidFill>
                <a:effectLst/>
                <a:latin typeface="Arial"/>
                <a:ea typeface="Arial" panose="020B0604020202020204" pitchFamily="34" charset="0"/>
                <a:cs typeface="Arial"/>
              </a:rPr>
              <a:t>We</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know</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stopping</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smoking</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isn’t</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easy</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and</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we</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are</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here</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help.</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Given</a:t>
            </a:r>
            <a:r>
              <a:rPr lang="en-US" sz="1200" b="0" i="1" spc="-20" dirty="0">
                <a:solidFill>
                  <a:srgbClr val="0092C8"/>
                </a:solidFill>
                <a:effectLst/>
                <a:latin typeface="Arial"/>
                <a:ea typeface="Arial" panose="020B0604020202020204" pitchFamily="34" charset="0"/>
                <a:cs typeface="Arial"/>
              </a:rPr>
              <a:t> your</a:t>
            </a:r>
            <a:r>
              <a:rPr lang="en-CA" sz="1200" b="0" i="0" spc="-20" dirty="0">
                <a:solidFill>
                  <a:schemeClr val="tx1"/>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[condition:</a:t>
            </a:r>
            <a:r>
              <a:rPr lang="en-US" sz="1200" b="0" i="1" spc="-5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e.g.,</a:t>
            </a:r>
            <a:r>
              <a:rPr lang="en-US" sz="1200" b="0" i="1" spc="-50" dirty="0">
                <a:solidFill>
                  <a:srgbClr val="0092C8"/>
                </a:solidFill>
                <a:effectLst/>
                <a:latin typeface="Arial"/>
                <a:ea typeface="Arial" panose="020B0604020202020204" pitchFamily="34" charset="0"/>
                <a:cs typeface="Arial"/>
              </a:rPr>
              <a:t> </a:t>
            </a:r>
            <a:r>
              <a:rPr lang="en-US" i="1" spc="-50" dirty="0">
                <a:solidFill>
                  <a:srgbClr val="0092C8"/>
                </a:solidFill>
                <a:latin typeface="Arial"/>
                <a:ea typeface="Arial" panose="020B0604020202020204" pitchFamily="34" charset="0"/>
                <a:cs typeface="Arial"/>
              </a:rPr>
              <a:t>heart</a:t>
            </a:r>
            <a:r>
              <a:rPr lang="en-US" sz="1200" b="0" i="1" spc="-50" dirty="0">
                <a:solidFill>
                  <a:srgbClr val="0092C8"/>
                </a:solidFill>
                <a:effectLst/>
                <a:latin typeface="Arial"/>
                <a:ea typeface="Arial" panose="020B0604020202020204" pitchFamily="34" charset="0"/>
                <a:cs typeface="Arial"/>
              </a:rPr>
              <a:t> disease, </a:t>
            </a:r>
            <a:r>
              <a:rPr lang="en-US" sz="1200" b="0" i="1" dirty="0">
                <a:solidFill>
                  <a:srgbClr val="0092C8"/>
                </a:solidFill>
                <a:effectLst/>
                <a:latin typeface="Arial"/>
                <a:ea typeface="Arial" panose="020B0604020202020204" pitchFamily="34" charset="0"/>
                <a:cs typeface="Arial"/>
              </a:rPr>
              <a:t>diabetes</a:t>
            </a:r>
            <a:r>
              <a:rPr lang="en-US" i="1" dirty="0">
                <a:solidFill>
                  <a:srgbClr val="0092C8"/>
                </a:solidFill>
                <a:latin typeface="Arial"/>
                <a:ea typeface="Arial" panose="020B0604020202020204" pitchFamily="34" charset="0"/>
                <a:cs typeface="Arial"/>
              </a:rPr>
              <a:t>, surgery, diabetes</a:t>
            </a:r>
            <a:r>
              <a:rPr lang="en-US" sz="1200" b="0" i="1" spc="-5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 it’s really important for your recovery that you stay smokefree.”</a:t>
            </a:r>
            <a:endParaRPr lang="en-CA" sz="1200" b="0" i="1" dirty="0">
              <a:solidFill>
                <a:schemeClr val="tx1"/>
              </a:solidFill>
              <a:effectLst/>
              <a:latin typeface="Arial"/>
              <a:ea typeface="Arial" panose="020B0604020202020204" pitchFamily="34" charset="0"/>
              <a:cs typeface="Arial"/>
            </a:endParaRPr>
          </a:p>
          <a:p>
            <a:endParaRPr lang="en-CA" sz="1200" b="0"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dirty="0">
                <a:solidFill>
                  <a:srgbClr val="231F20"/>
                </a:solidFill>
                <a:effectLst/>
                <a:latin typeface="Arial"/>
                <a:ea typeface="Arial" panose="020B0604020202020204" pitchFamily="34" charset="0"/>
                <a:cs typeface="Arial"/>
              </a:rPr>
              <a:t>Explain</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that</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treating</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tobacco</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dependence</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is</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standard</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care</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in the NHS</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and</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inform about available support:</a:t>
            </a:r>
            <a:endParaRPr lang="en-CA" sz="1200" b="0" i="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“We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treat</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all</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patients</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with</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tobacco</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dependence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with</a:t>
            </a:r>
            <a:r>
              <a:rPr lang="en-US" sz="1200" b="0" i="1" spc="-5" dirty="0">
                <a:solidFill>
                  <a:srgbClr val="0092C8"/>
                </a:solidFill>
                <a:effectLst/>
                <a:latin typeface="Arial"/>
                <a:ea typeface="Arial" panose="020B0604020202020204" pitchFamily="34" charset="0"/>
                <a:cs typeface="Arial"/>
              </a:rPr>
              <a:t> nicotine vapes and or NRT </a:t>
            </a:r>
            <a:r>
              <a:rPr lang="en-US" sz="1200" b="0" i="1" dirty="0">
                <a:solidFill>
                  <a:srgbClr val="0092C8"/>
                </a:solidFill>
                <a:effectLst/>
                <a:latin typeface="Arial"/>
                <a:ea typeface="Arial" panose="020B0604020202020204" pitchFamily="34" charset="0"/>
                <a:cs typeface="Arial"/>
              </a:rPr>
              <a:t>to</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make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them</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more comfortable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during</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their</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stay</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in</a:t>
            </a:r>
            <a:r>
              <a:rPr lang="en-US" sz="1200" b="0" i="1" spc="-45" dirty="0">
                <a:solidFill>
                  <a:srgbClr val="0092C8"/>
                </a:solidFill>
                <a:effectLst/>
                <a:latin typeface="Arial"/>
                <a:ea typeface="Arial" panose="020B0604020202020204" pitchFamily="34" charset="0"/>
                <a:cs typeface="Arial"/>
              </a:rPr>
              <a:t> all NHS</a:t>
            </a:r>
            <a:r>
              <a:rPr lang="en-US" i="1" spc="-45" dirty="0">
                <a:solidFill>
                  <a:srgbClr val="0092C8"/>
                </a:solidFill>
                <a:latin typeface="Arial"/>
                <a:ea typeface="Arial" panose="020B0604020202020204" pitchFamily="34" charset="0"/>
                <a:cs typeface="Arial"/>
              </a:rPr>
              <a:t> </a:t>
            </a:r>
            <a:r>
              <a:rPr lang="en-US" sz="1200" b="0" i="1" spc="-45" dirty="0">
                <a:solidFill>
                  <a:srgbClr val="0092C8"/>
                </a:solidFill>
                <a:effectLst/>
                <a:latin typeface="Arial"/>
                <a:ea typeface="Arial" panose="020B0604020202020204" pitchFamily="34" charset="0"/>
                <a:cs typeface="Arial"/>
              </a:rPr>
              <a:t> </a:t>
            </a:r>
            <a:r>
              <a:rPr lang="en-US" i="1" spc="-45" dirty="0">
                <a:solidFill>
                  <a:srgbClr val="0092C8"/>
                </a:solidFill>
                <a:latin typeface="Arial"/>
                <a:ea typeface="Arial" panose="020B0604020202020204" pitchFamily="34" charset="0"/>
                <a:cs typeface="Arial"/>
              </a:rPr>
              <a:t>trusts (mental</a:t>
            </a:r>
            <a:r>
              <a:rPr lang="en-US" sz="1200" b="0" i="1" spc="-45" dirty="0">
                <a:solidFill>
                  <a:srgbClr val="0092C8"/>
                </a:solidFill>
                <a:effectLst/>
                <a:latin typeface="Arial"/>
                <a:ea typeface="Arial" panose="020B0604020202020204" pitchFamily="34" charset="0"/>
                <a:cs typeface="Arial"/>
              </a:rPr>
              <a:t> health </a:t>
            </a:r>
            <a:r>
              <a:rPr lang="en-US" sz="1200" b="0" i="1" dirty="0">
                <a:solidFill>
                  <a:srgbClr val="0092C8"/>
                </a:solidFill>
                <a:effectLst/>
                <a:latin typeface="Arial"/>
                <a:ea typeface="Arial" panose="020B0604020202020204" pitchFamily="34" charset="0"/>
                <a:cs typeface="Arial"/>
              </a:rPr>
              <a:t>hospitals</a:t>
            </a:r>
            <a:r>
              <a:rPr lang="en-US" i="1" dirty="0">
                <a:solidFill>
                  <a:srgbClr val="0092C8"/>
                </a:solidFill>
                <a:latin typeface="Arial"/>
                <a:ea typeface="Arial" panose="020B0604020202020204" pitchFamily="34" charset="0"/>
                <a:cs typeface="Arial"/>
              </a:rPr>
              <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Tobacco</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Dependence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Adviser</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this hospital, I can support you with staying smokefree. We will also offer you support when you go home.”</a:t>
            </a:r>
            <a:endParaRPr lang="en-CA" sz="1200" b="0" i="1" spc="0" dirty="0">
              <a:solidFill>
                <a:srgbClr val="0092C8"/>
              </a:solidFill>
              <a:effectLst/>
              <a:latin typeface="Arial"/>
              <a:ea typeface="Arial" panose="020B0604020202020204" pitchFamily="34" charset="0"/>
              <a:cs typeface="Arial"/>
            </a:endParaRPr>
          </a:p>
          <a:p>
            <a:endParaRPr lang="en-CA" sz="1200" b="0" i="1" spc="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a:p>
            <a:r>
              <a:rPr lang="en-US" sz="1200" b="1" spc="-30" dirty="0">
                <a:solidFill>
                  <a:srgbClr val="231F20"/>
                </a:solidFill>
                <a:effectLst/>
                <a:latin typeface="Arial"/>
                <a:ea typeface="Arial" panose="020B0604020202020204" pitchFamily="34" charset="0"/>
                <a:cs typeface="Arial"/>
              </a:rPr>
              <a:t>Explain how tobacco dependence develops, and how assessing tobacco dependence can assist </a:t>
            </a:r>
            <a:r>
              <a:rPr lang="en-US" sz="1200" b="1" dirty="0">
                <a:solidFill>
                  <a:srgbClr val="231F20"/>
                </a:solidFill>
                <a:effectLst/>
                <a:latin typeface="Arial"/>
                <a:ea typeface="Arial" panose="020B0604020202020204" pitchFamily="34" charset="0"/>
                <a:cs typeface="Arial"/>
              </a:rPr>
              <a:t>with</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choice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stop</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smoking</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medication,</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and</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provide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patient</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with</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understanding</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 what they need to overcome. </a:t>
            </a:r>
            <a:r>
              <a:rPr lang="en-US" sz="1200" b="1" spc="-20" dirty="0">
                <a:solidFill>
                  <a:srgbClr val="231F20"/>
                </a:solidFill>
                <a:effectLst/>
                <a:latin typeface="Arial"/>
                <a:ea typeface="Arial" panose="020B0604020202020204" pitchFamily="34" charset="0"/>
                <a:cs typeface="Arial"/>
              </a:rPr>
              <a:t>You</a:t>
            </a:r>
            <a:r>
              <a:rPr lang="en-US" sz="1200" b="1" spc="-55" dirty="0">
                <a:solidFill>
                  <a:srgbClr val="231F20"/>
                </a:solidFill>
                <a:effectLst/>
                <a:latin typeface="Arial"/>
                <a:ea typeface="Arial" panose="020B0604020202020204" pitchFamily="34" charset="0"/>
                <a:cs typeface="Arial"/>
              </a:rPr>
              <a:t> </a:t>
            </a:r>
            <a:r>
              <a:rPr lang="en-US" sz="1200" b="1" spc="-20" dirty="0">
                <a:solidFill>
                  <a:srgbClr val="231F20"/>
                </a:solidFill>
                <a:effectLst/>
                <a:latin typeface="Arial"/>
                <a:ea typeface="Arial" panose="020B0604020202020204" pitchFamily="34" charset="0"/>
                <a:cs typeface="Arial"/>
              </a:rPr>
              <a:t>could</a:t>
            </a:r>
            <a:r>
              <a:rPr lang="en-US" sz="1200" b="1" spc="-45" dirty="0">
                <a:solidFill>
                  <a:srgbClr val="231F20"/>
                </a:solidFill>
                <a:effectLst/>
                <a:latin typeface="Arial"/>
                <a:ea typeface="Arial" panose="020B0604020202020204" pitchFamily="34" charset="0"/>
                <a:cs typeface="Arial"/>
              </a:rPr>
              <a:t> </a:t>
            </a:r>
            <a:r>
              <a:rPr lang="en-US" sz="1200" b="1" spc="-20" dirty="0">
                <a:solidFill>
                  <a:srgbClr val="231F20"/>
                </a:solidFill>
                <a:effectLst/>
                <a:latin typeface="Arial"/>
                <a:ea typeface="Arial" panose="020B0604020202020204" pitchFamily="34" charset="0"/>
                <a:cs typeface="Arial"/>
              </a:rPr>
              <a:t>say:</a:t>
            </a:r>
            <a:endParaRPr lang="en-CA" sz="1200" b="0" i="0" spc="-2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“Most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people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who</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smoke</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are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addicted.</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This</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means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your</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brain</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has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become</a:t>
            </a:r>
            <a:r>
              <a:rPr lang="en-US" sz="1200" b="0" i="1" spc="-40" dirty="0">
                <a:solidFill>
                  <a:srgbClr val="0092C8"/>
                </a:solidFill>
                <a:effectLst/>
                <a:latin typeface="Arial"/>
                <a:ea typeface="Arial" panose="020B0604020202020204" pitchFamily="34" charset="0"/>
                <a:cs typeface="Arial"/>
              </a:rPr>
              <a:t> </a:t>
            </a:r>
            <a:r>
              <a:rPr lang="en-US" sz="1200" b="0" i="1" spc="-20" dirty="0">
                <a:solidFill>
                  <a:srgbClr val="0092C8"/>
                </a:solidFill>
                <a:effectLst/>
                <a:latin typeface="Arial"/>
                <a:ea typeface="Arial" panose="020B0604020202020204" pitchFamily="34" charset="0"/>
                <a:cs typeface="Arial"/>
              </a:rPr>
              <a:t>used </a:t>
            </a:r>
            <a:r>
              <a:rPr lang="en-US" sz="1200" b="0" i="1" dirty="0">
                <a:solidFill>
                  <a:srgbClr val="0092C8"/>
                </a:solidFill>
                <a:effectLst/>
                <a:latin typeface="Arial"/>
                <a:ea typeface="Arial" panose="020B0604020202020204" pitchFamily="34" charset="0"/>
                <a:cs typeface="Arial"/>
              </a:rPr>
              <a:t>to getting regular doses of nicotine. When you don’t get regular nicotine, you get unpleasant feelings. These are temporary withdrawal symptoms and these can make it</a:t>
            </a:r>
            <a:r>
              <a:rPr lang="en-US" sz="1200" b="0" i="1" spc="-6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difficult</a:t>
            </a:r>
            <a:r>
              <a:rPr lang="en-US" sz="1200" b="0" i="1" spc="-6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a:t>
            </a:r>
            <a:r>
              <a:rPr lang="en-US" sz="1200" b="0" i="1" spc="-65" dirty="0">
                <a:solidFill>
                  <a:srgbClr val="0092C8"/>
                </a:solidFill>
                <a:effectLst/>
                <a:latin typeface="Arial"/>
                <a:ea typeface="Arial" panose="020B0604020202020204" pitchFamily="34" charset="0"/>
                <a:cs typeface="Arial"/>
              </a:rPr>
              <a:t> </a:t>
            </a:r>
            <a:r>
              <a:rPr lang="en-US" sz="1200" b="0" i="1" spc="-10" dirty="0">
                <a:solidFill>
                  <a:srgbClr val="0092C8"/>
                </a:solidFill>
                <a:effectLst/>
                <a:latin typeface="Arial"/>
                <a:ea typeface="Arial" panose="020B0604020202020204" pitchFamily="34" charset="0"/>
                <a:cs typeface="Arial"/>
              </a:rPr>
              <a:t>manage.”</a:t>
            </a:r>
          </a:p>
          <a:p>
            <a:endParaRPr lang="en-US" sz="1200" b="0" i="1" spc="-1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C1F77E7-C975-92E1-164A-39E852B678B8}"/>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884103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Char char="•"/>
            </a:pPr>
            <a:r>
              <a:rPr lang="en-US" dirty="0">
                <a:latin typeface="Arial" panose="020B0604020202020204" pitchFamily="34" charset="0"/>
                <a:cs typeface="Arial" panose="020B0604020202020204" pitchFamily="34" charset="0"/>
              </a:rPr>
              <a:t>Offer of treatment is provided in a clear, strong, personalized, unambiguous and non-judgmental manner</a:t>
            </a:r>
          </a:p>
          <a:p>
            <a:pPr marL="228600" lvl="0" indent="-228600">
              <a:buFont typeface="Arial" pitchFamily="34" charset="0"/>
              <a:buChar char="•"/>
            </a:pPr>
            <a:endParaRPr lang="en-US" dirty="0">
              <a:latin typeface="Arial" panose="020B0604020202020204" pitchFamily="34" charset="0"/>
              <a:cs typeface="Arial" panose="020B0604020202020204" pitchFamily="34" charset="0"/>
            </a:endParaRPr>
          </a:p>
          <a:p>
            <a:pPr marL="228600" indent="-228600">
              <a:buFont typeface="Arial" pitchFamily="34" charset="0"/>
              <a:buChar char="•"/>
            </a:pPr>
            <a:r>
              <a:rPr lang="en-US" dirty="0">
                <a:latin typeface="Arial" panose="020B0604020202020204" pitchFamily="34" charset="0"/>
                <a:cs typeface="Arial" panose="020B0604020202020204" pitchFamily="34" charset="0"/>
              </a:rPr>
              <a:t>This advise should be matched with offering to assist in supporting a patient with treatment to go smokefree</a:t>
            </a:r>
          </a:p>
          <a:p>
            <a:pPr marL="228600" lvl="0" indent="-228600"/>
            <a:endParaRPr lang="en-US" dirty="0">
              <a:latin typeface="Arial" panose="020B0604020202020204" pitchFamily="34" charset="0"/>
              <a:cs typeface="Arial" panose="020B0604020202020204" pitchFamily="34" charset="0"/>
            </a:endParaRPr>
          </a:p>
          <a:p>
            <a:pPr marL="228600" lvl="0" indent="-228600">
              <a:buFont typeface="Arial" pitchFamily="34" charset="0"/>
              <a:buChar char="•"/>
            </a:pPr>
            <a:endParaRPr lang="en-US" sz="1200" kern="1200" dirty="0">
              <a:latin typeface="Arial" panose="020B0604020202020204" pitchFamily="34" charset="0"/>
              <a:ea typeface="Calibri"/>
              <a:cs typeface="Arial" panose="020B0604020202020204" pitchFamily="34" charset="0"/>
            </a:endParaRPr>
          </a:p>
          <a:p>
            <a:pPr lvl="0"/>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3398271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B5241-8F8A-D1CD-02F6-72A5CB9A0B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EEB15-DD5A-B494-156A-7417794C42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07F0AB-7813-8B6F-7BAA-AC925EE8A0DC}"/>
              </a:ext>
            </a:extLst>
          </p:cNvPr>
          <p:cNvSpPr>
            <a:spLocks noGrp="1"/>
          </p:cNvSpPr>
          <p:nvPr>
            <p:ph type="body" idx="1"/>
          </p:nvPr>
        </p:nvSpPr>
        <p:spPr/>
        <p:txBody>
          <a:bodyPr>
            <a:normAutofit fontScale="25000" lnSpcReduction="20000"/>
          </a:bodyPr>
          <a:lstStyle/>
          <a:p>
            <a:r>
              <a:rPr lang="en-US" sz="1200" b="1" spc="-50" dirty="0">
                <a:latin typeface="Arial" panose="020B0604020202020204" pitchFamily="34" charset="0"/>
                <a:cs typeface="Arial" panose="020B0604020202020204" pitchFamily="34" charset="0"/>
              </a:rPr>
              <a:t>[Animated slide, 3 clicks]</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b="1" spc="-50" dirty="0">
                <a:latin typeface="Arial" panose="020B0604020202020204" pitchFamily="34" charset="0"/>
                <a:cs typeface="Arial" panose="020B0604020202020204" pitchFamily="34" charset="0"/>
              </a:rPr>
              <a:t>Assess</a:t>
            </a:r>
            <a:r>
              <a:rPr lang="en-US" sz="1200" b="1" spc="-50" dirty="0">
                <a:latin typeface="Arial" panose="020B0604020202020204" pitchFamily="34" charset="0"/>
                <a:cs typeface="Arial" panose="020B0604020202020204" pitchFamily="34" charset="0"/>
              </a:rPr>
              <a:t> level of tobacco dependence</a:t>
            </a:r>
          </a:p>
          <a:p>
            <a:pPr marL="0" indent="0">
              <a:lnSpc>
                <a:spcPts val="2000"/>
              </a:lnSpc>
              <a:spcBef>
                <a:spcPts val="0"/>
              </a:spcBef>
              <a:spcAft>
                <a:spcPts val="0"/>
              </a:spcAft>
              <a:buClr>
                <a:srgbClr val="F79644"/>
              </a:buClr>
              <a:buFontTx/>
              <a:buNone/>
              <a:tabLst>
                <a:tab pos="1285875" algn="l"/>
              </a:tabLst>
            </a:pP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quickly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assess</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many</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cigarettes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per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day</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smoked,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 how soon after waking they had their first cigarette of the day, prior to feeling unwell and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being</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admitted</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hospital?</a:t>
            </a:r>
            <a:endParaRPr lang="en-CA" sz="1200" spc="-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a:lnSpc>
                <a:spcPts val="2000"/>
              </a:lnSpc>
              <a:spcBef>
                <a:spcPts val="0"/>
              </a:spcBef>
              <a:spcAft>
                <a:spcPts val="0"/>
              </a:spcAft>
              <a:buClr>
                <a:srgbClr val="F79644"/>
              </a:buClr>
              <a:tabLst>
                <a:tab pos="1285875" algn="l"/>
              </a:tabLst>
            </a:pPr>
            <a:endParaRPr lang="en-US" sz="1200" b="1" spc="-50" dirty="0">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b="1" spc="-50" dirty="0">
                <a:latin typeface="Arial" panose="020B0604020202020204" pitchFamily="34" charset="0"/>
                <a:cs typeface="Arial" panose="020B0604020202020204" pitchFamily="34" charset="0"/>
              </a:rPr>
              <a:t>Assess withdrawal symptoms and urges to smoke</a:t>
            </a:r>
          </a:p>
          <a:p>
            <a:pPr marR="1337945" lvl="0">
              <a:lnSpc>
                <a:spcPct val="123000"/>
              </a:lnSpc>
              <a:spcBef>
                <a:spcPts val="515"/>
              </a:spcBef>
              <a:spcAft>
                <a:spcPts val="0"/>
              </a:spcAft>
              <a:buClr>
                <a:srgbClr val="00AEEF"/>
              </a:buClr>
              <a:buSzPts val="900"/>
              <a:tabLst>
                <a:tab pos="1154430" algn="l"/>
              </a:tabLst>
            </a:pPr>
            <a:r>
              <a:rPr lang="en-US" sz="1200" spc="-10" dirty="0">
                <a:solidFill>
                  <a:srgbClr val="231F20"/>
                </a:solidFill>
                <a:effectLst/>
                <a:latin typeface="Arial" panose="020B0604020202020204" pitchFamily="34" charset="0"/>
                <a:ea typeface="Zapf Dingbats"/>
                <a:cs typeface="Arial" panose="020B0604020202020204" pitchFamily="34" charset="0"/>
              </a:rPr>
              <a:t>Explain</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many</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people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stop</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smoking</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experience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range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of</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symptoms.</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You</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could </a:t>
            </a:r>
            <a:r>
              <a:rPr lang="en-US" sz="1200" spc="-20" dirty="0">
                <a:solidFill>
                  <a:srgbClr val="231F20"/>
                </a:solidFill>
                <a:effectLst/>
                <a:latin typeface="Arial" panose="020B0604020202020204" pitchFamily="34" charset="0"/>
                <a:ea typeface="Zapf Dingbats"/>
                <a:cs typeface="Arial" panose="020B0604020202020204" pitchFamily="34" charset="0"/>
              </a:rPr>
              <a:t>ask</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patient</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to</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describe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symptoms</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they</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may</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have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experienced</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during</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previous</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periods </a:t>
            </a:r>
            <a:r>
              <a:rPr lang="en-US" sz="1200" spc="0" dirty="0">
                <a:solidFill>
                  <a:srgbClr val="231F20"/>
                </a:solidFill>
                <a:effectLst/>
                <a:latin typeface="Arial" panose="020B0604020202020204" pitchFamily="34" charset="0"/>
                <a:ea typeface="Zapf Dingbats"/>
                <a:cs typeface="Arial" panose="020B0604020202020204" pitchFamily="34" charset="0"/>
              </a:rPr>
              <a:t>of abstinence, including how they managed them and how long they lasted:</a:t>
            </a:r>
            <a:endParaRPr lang="en-CA" sz="1200" dirty="0">
              <a:latin typeface="Arial" panose="020B0604020202020204" pitchFamily="34" charset="0"/>
              <a:ea typeface="Zapf Dingbats"/>
              <a:cs typeface="Arial" panose="020B0604020202020204" pitchFamily="34" charset="0"/>
            </a:endParaRPr>
          </a:p>
          <a:p>
            <a:pPr marR="1337945" lvl="0">
              <a:lnSpc>
                <a:spcPct val="123000"/>
              </a:lnSpc>
              <a:spcBef>
                <a:spcPts val="515"/>
              </a:spcBef>
              <a:spcAft>
                <a:spcPts val="0"/>
              </a:spcAft>
              <a:buClr>
                <a:srgbClr val="00AEEF"/>
              </a:buClr>
              <a:buSzPts val="900"/>
              <a:tabLst>
                <a:tab pos="1154430"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“Some people experience urges to smoke, anger, frustration, anxiety, increased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appetite, restlessness, difficulty concentrating, headaches, , insomnia, constipation, tiredness, low energy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or depressed mood.”</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endParaRPr lang="en-US" sz="1200" spc="0" dirty="0">
              <a:solidFill>
                <a:srgbClr val="231F20"/>
              </a:solidFill>
              <a:effectLst/>
              <a:latin typeface="Arial" panose="020B0604020202020204" pitchFamily="34" charset="0"/>
              <a:ea typeface="Zapf Dingbats"/>
              <a:cs typeface="Arial" panose="020B0604020202020204" pitchFamily="34" charset="0"/>
            </a:endParaRPr>
          </a:p>
          <a:p>
            <a:pPr lvl="0">
              <a:spcBef>
                <a:spcPts val="520"/>
              </a:spcBef>
              <a:spcAft>
                <a:spcPts val="0"/>
              </a:spcAft>
              <a:buClr>
                <a:srgbClr val="00AEEF"/>
              </a:buClr>
              <a:buSzPts val="900"/>
              <a:tabLst>
                <a:tab pos="1146175" algn="l"/>
              </a:tabLst>
            </a:pPr>
            <a:r>
              <a:rPr lang="en-US" sz="1200" spc="0" dirty="0">
                <a:solidFill>
                  <a:srgbClr val="231F20"/>
                </a:solidFill>
                <a:effectLst/>
                <a:latin typeface="Arial" panose="020B0604020202020204" pitchFamily="34" charset="0"/>
                <a:ea typeface="Zapf Dingbats"/>
                <a:cs typeface="Arial" panose="020B0604020202020204" pitchFamily="34" charset="0"/>
              </a:rPr>
              <a:t>Ask</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patient:</a:t>
            </a:r>
            <a:r>
              <a:rPr lang="en-CA" sz="1200" dirty="0">
                <a:latin typeface="Arial" panose="020B0604020202020204" pitchFamily="34" charset="0"/>
                <a:ea typeface="Zapf Dingbats"/>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been</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withdrawal</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symptoms</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or</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urges</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smoke?”</a:t>
            </a:r>
            <a:endParaRPr lang="en-CA" sz="1200" b="1" i="1" spc="-1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common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early</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stopping,</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useful</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ask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rate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severity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This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valuable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tool</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identifying</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who</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may</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benefit</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from</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adjustment.</a:t>
            </a:r>
            <a:r>
              <a:rPr lang="en-US" sz="1200" dirty="0">
                <a:effectLst/>
                <a:latin typeface="Arial" panose="020B0604020202020204" pitchFamily="34" charset="0"/>
                <a:ea typeface="Arial" panose="020B0604020202020204" pitchFamily="34" charset="0"/>
                <a:cs typeface="Arial" panose="020B0604020202020204" pitchFamily="34" charset="0"/>
              </a:rPr>
              <a:t> </a:t>
            </a:r>
            <a:endParaRPr lang="en-CA" sz="120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 a scale from 0 (none at all)) to 4 (being severe), how severe is the you’re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scale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0</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(none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at</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all))</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4</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(severe)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urges</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endParaRPr lang="en-US" sz="1200" b="1" i="1" dirty="0">
              <a:solidFill>
                <a:srgbClr val="0092C8"/>
              </a:solidFill>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 are you having urges to smoke?”</a:t>
            </a:r>
            <a:endParaRPr lang="en-CA" sz="1200" b="1" i="1"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reporting</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3</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4</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severity,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adjustment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should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considered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frequent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lvl="0">
              <a:spcBef>
                <a:spcPts val="1040"/>
              </a:spcBef>
              <a:buClr>
                <a:srgbClr val="00AEEF"/>
              </a:buClr>
              <a:buSzPts val="900"/>
              <a:tabLst>
                <a:tab pos="1154430" algn="l"/>
              </a:tabLst>
            </a:pPr>
            <a:endParaRPr lang="en-US" sz="1200" b="1" spc="-10" dirty="0">
              <a:solidFill>
                <a:srgbClr val="231F20"/>
              </a:solidFill>
              <a:effectLst/>
              <a:latin typeface="Arial" panose="020B0604020202020204" pitchFamily="34" charset="0"/>
              <a:ea typeface="Zapf Dingbats"/>
              <a:cs typeface="Arial" panose="020B0604020202020204" pitchFamily="34" charset="0"/>
            </a:endParaRPr>
          </a:p>
          <a:p>
            <a:pPr lvl="0">
              <a:spcBef>
                <a:spcPts val="1040"/>
              </a:spcBef>
              <a:buClr>
                <a:srgbClr val="00AEEF"/>
              </a:buClr>
              <a:buSzPts val="900"/>
              <a:tabLst>
                <a:tab pos="1154430" algn="l"/>
              </a:tabLst>
            </a:pPr>
            <a:r>
              <a:rPr lang="en-US" sz="1200" b="1" spc="-10" dirty="0">
                <a:solidFill>
                  <a:srgbClr val="231F20"/>
                </a:solidFill>
                <a:effectLst/>
                <a:latin typeface="Arial" panose="020B0604020202020204" pitchFamily="34" charset="0"/>
                <a:ea typeface="Zapf Dingbats"/>
                <a:cs typeface="Arial" panose="020B0604020202020204" pitchFamily="34" charset="0"/>
              </a:rPr>
              <a:t>Reassure</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the</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patient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that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withdrawal</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symptoms</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are</a:t>
            </a:r>
            <a:r>
              <a:rPr lang="en-US" sz="1200" b="1" spc="-40"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normal</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when</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you</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first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stop</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smoking.</a:t>
            </a:r>
            <a:endParaRPr lang="en-CA" sz="1200" b="1" spc="-10" dirty="0">
              <a:latin typeface="Arial" panose="020B0604020202020204" pitchFamily="34" charset="0"/>
              <a:ea typeface="Zapf Dingbats"/>
              <a:cs typeface="Arial" panose="020B0604020202020204" pitchFamily="34" charset="0"/>
            </a:endParaRPr>
          </a:p>
          <a:p>
            <a:pPr lvl="0">
              <a:spcBef>
                <a:spcPts val="1040"/>
              </a:spcBef>
              <a:buClr>
                <a:srgbClr val="00AEEF"/>
              </a:buClr>
              <a:buSzPts val="900"/>
              <a:tabLst>
                <a:tab pos="1154430"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“Withdrawal symptoms are normal – your body is crying out for the nicotine you used to</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get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from</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cigarettes.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good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news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temporary,</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 will help make withdrawal symptoms more manageable.”</a:t>
            </a:r>
            <a:endParaRPr lang="en-CA" sz="1200" b="1" i="1" dirty="0">
              <a:latin typeface="Arial" panose="020B0604020202020204" pitchFamily="34" charset="0"/>
              <a:ea typeface="Arial" panose="020B0604020202020204" pitchFamily="34" charset="0"/>
              <a:cs typeface="Arial" panose="020B0604020202020204" pitchFamily="34" charset="0"/>
            </a:endParaRPr>
          </a:p>
          <a:p>
            <a:pPr lvl="0">
              <a:spcBef>
                <a:spcPts val="1040"/>
              </a:spcBef>
              <a:buClr>
                <a:srgbClr val="00AEEF"/>
              </a:buClr>
              <a:buSzPts val="900"/>
              <a:tabLst>
                <a:tab pos="1154430" algn="l"/>
              </a:tabLst>
            </a:pPr>
            <a:r>
              <a:rPr lang="en-US" sz="1200" spc="-10" dirty="0">
                <a:solidFill>
                  <a:srgbClr val="231F20"/>
                </a:solidFill>
                <a:effectLst/>
                <a:latin typeface="Arial" panose="020B0604020202020204" pitchFamily="34" charset="0"/>
                <a:ea typeface="Zapf Dingbats"/>
                <a:cs typeface="Arial" panose="020B0604020202020204" pitchFamily="34" charset="0"/>
              </a:rPr>
              <a:t>Reassure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patient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most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symptoms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last,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on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average,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between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two</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and</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four</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weeks,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and </a:t>
            </a:r>
            <a:r>
              <a:rPr lang="en-US" sz="1200" spc="0" dirty="0">
                <a:solidFill>
                  <a:srgbClr val="231F20"/>
                </a:solidFill>
                <a:effectLst/>
                <a:latin typeface="Arial" panose="020B0604020202020204" pitchFamily="34" charset="0"/>
                <a:ea typeface="Zapf Dingbats"/>
                <a:cs typeface="Arial" panose="020B0604020202020204" pitchFamily="34" charset="0"/>
              </a:rPr>
              <a:t>will</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become</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less</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severe</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and</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less</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frequent</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longer</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they</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remain</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smokefree:</a:t>
            </a:r>
          </a:p>
          <a:p>
            <a:pPr lvl="0">
              <a:spcBef>
                <a:spcPts val="1040"/>
              </a:spcBef>
              <a:buClr>
                <a:srgbClr val="00AEEF"/>
              </a:buClr>
              <a:buSzPts val="900"/>
              <a:tabLst>
                <a:tab pos="1154430" algn="l"/>
              </a:tabLst>
            </a:pPr>
            <a:endParaRPr lang="en-CA" sz="1200" spc="0" dirty="0">
              <a:effectLst/>
              <a:latin typeface="Arial" panose="020B0604020202020204" pitchFamily="34" charset="0"/>
              <a:ea typeface="Zapf Dingbats"/>
              <a:cs typeface="Arial" panose="020B0604020202020204" pitchFamily="34" charset="0"/>
            </a:endParaRPr>
          </a:p>
          <a:p>
            <a:pPr>
              <a:lnSpc>
                <a:spcPts val="2000"/>
              </a:lnSpc>
              <a:spcBef>
                <a:spcPts val="0"/>
              </a:spcBef>
              <a:spcAft>
                <a:spcPts val="0"/>
              </a:spcAft>
              <a:buClr>
                <a:srgbClr val="F79644"/>
              </a:buClr>
              <a:tabLst>
                <a:tab pos="1285875" algn="l"/>
              </a:tabLst>
            </a:pPr>
            <a:r>
              <a:rPr lang="en-US" sz="1200" b="1" spc="-50" dirty="0">
                <a:latin typeface="Arial" panose="020B0604020202020204" pitchFamily="34" charset="0"/>
                <a:cs typeface="Arial" panose="020B0604020202020204" pitchFamily="34" charset="0"/>
              </a:rPr>
              <a:t>Assess the use of treatment (frequency, correct technique)</a:t>
            </a:r>
          </a:p>
          <a:p>
            <a:pPr>
              <a:lnSpc>
                <a:spcPts val="2000"/>
              </a:lnSpc>
              <a:spcBef>
                <a:spcPts val="0"/>
              </a:spcBef>
              <a:spcAft>
                <a:spcPts val="0"/>
              </a:spcAft>
              <a:buClr>
                <a:srgbClr val="F79644"/>
              </a:buClr>
              <a:tabLst>
                <a:tab pos="12858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Find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out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smokefree aid,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including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product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used and the frequency of </a:t>
            </a:r>
            <a:r>
              <a:rPr lang="en-US" sz="1200" dirty="0" err="1">
                <a:solidFill>
                  <a:srgbClr val="231F20"/>
                </a:solidFill>
                <a:effectLst/>
                <a:latin typeface="Arial" panose="020B0604020202020204" pitchFamily="34" charset="0"/>
                <a:ea typeface="Arial" panose="020B0604020202020204" pitchFamily="34" charset="0"/>
                <a:cs typeface="Arial" panose="020B0604020202020204" pitchFamily="34" charset="0"/>
              </a:rPr>
              <a:t>use.</a:t>
            </a:r>
            <a:r>
              <a:rPr lang="en-US" sz="1200" spc="-20" dirty="0" err="1">
                <a:solidFill>
                  <a:srgbClr val="231F20"/>
                </a:solidFill>
                <a:effectLst/>
                <a:latin typeface="Arial" panose="020B0604020202020204" pitchFamily="34" charset="0"/>
                <a:ea typeface="Arial" panose="020B0604020202020204" pitchFamily="34" charset="0"/>
                <a:cs typeface="Arial" panose="020B0604020202020204" pitchFamily="34" charset="0"/>
              </a:rPr>
              <a:t>You</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could</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say:</a:t>
            </a:r>
          </a:p>
          <a:p>
            <a:pPr>
              <a:lnSpc>
                <a:spcPts val="2000"/>
              </a:lnSpc>
              <a:spcBef>
                <a:spcPts val="0"/>
              </a:spcBef>
              <a:spcAft>
                <a:spcPts val="0"/>
              </a:spcAft>
              <a:buClr>
                <a:srgbClr val="F79644"/>
              </a:buClr>
              <a:tabLst>
                <a:tab pos="1285875" algn="l"/>
              </a:tabLst>
            </a:pPr>
            <a:r>
              <a:rPr lang="en-US" sz="1200" b="1" i="1" spc="-20" dirty="0">
                <a:solidFill>
                  <a:schemeClr val="accent5">
                    <a:lumMod val="75000"/>
                  </a:schemeClr>
                </a:solidFill>
                <a:effectLst/>
                <a:latin typeface="Arial" panose="020B0604020202020204" pitchFamily="34" charset="0"/>
                <a:ea typeface="Arial" panose="020B0604020202020204" pitchFamily="34" charset="0"/>
                <a:cs typeface="Arial" panose="020B0604020202020204" pitchFamily="34" charset="0"/>
              </a:rPr>
              <a:t>“You were given a vape when you arrived yesterday, how have you been getting on with it?”</a:t>
            </a:r>
            <a:r>
              <a:rPr lang="en-US" sz="1200" b="1" i="1" spc="-10" dirty="0">
                <a:solidFill>
                  <a:schemeClr val="accent5">
                    <a:lumMod val="75000"/>
                  </a:schemeClr>
                </a:solidFill>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latin typeface="Arial" panose="020B0604020202020204" pitchFamily="34" charset="0"/>
                <a:ea typeface="Arial" panose="020B0604020202020204" pitchFamily="34" charset="0"/>
                <a:cs typeface="Arial" panose="020B0604020202020204" pitchFamily="34" charset="0"/>
              </a:rPr>
              <a:t>or </a:t>
            </a:r>
          </a:p>
          <a:p>
            <a:pPr>
              <a:lnSpc>
                <a:spcPts val="2000"/>
              </a:lnSpc>
              <a:spcBef>
                <a:spcPts val="0"/>
              </a:spcBef>
              <a:spcAft>
                <a:spcPts val="0"/>
              </a:spcAft>
              <a:buClr>
                <a:srgbClr val="F79644"/>
              </a:buClr>
              <a:tabLst>
                <a:tab pos="1285875" algn="l"/>
              </a:tabLst>
            </a:pP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were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prescribed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[prescribed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e.g.,</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patch</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mouth</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spray].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 you been using them regularly?”</a:t>
            </a:r>
          </a:p>
          <a:p>
            <a:pPr>
              <a:lnSpc>
                <a:spcPts val="2000"/>
              </a:lnSpc>
              <a:spcBef>
                <a:spcPts val="0"/>
              </a:spcBef>
              <a:spcAft>
                <a:spcPts val="0"/>
              </a:spcAft>
              <a:buClr>
                <a:srgbClr val="F79644"/>
              </a:buClr>
              <a:tabLst>
                <a:tab pos="1285875" algn="l"/>
              </a:tabLst>
            </a:pP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you using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[faster-acting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NRT product,</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e.g.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nasal</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spray, lozenge, vape]?”</a:t>
            </a:r>
            <a:endPar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Enquire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didn’t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start,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stopped</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Review</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correct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technique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 their specific medication or vape.</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Assess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side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may</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help</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them</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distinguish</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between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side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a:t>
            </a:r>
            <a:r>
              <a:rPr lang="en-US" sz="1200" b="1" i="1" spc="-5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any</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difficulty/side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nicotine vape/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19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stop</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a:t>
            </a:r>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side</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sometimes</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occur</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when</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not</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used</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correctly.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Let me review correct use with you and we can see if that helps.”</a:t>
            </a:r>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1" spc="0" dirty="0">
              <a:solidFill>
                <a:schemeClr val="tx1"/>
              </a:solidFill>
              <a:effectLst/>
              <a:latin typeface="Arial" panose="020B0604020202020204" pitchFamily="34" charset="0"/>
              <a:ea typeface="Zapf Dingbats"/>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1" spc="0" dirty="0">
                <a:solidFill>
                  <a:schemeClr val="tx1"/>
                </a:solidFill>
                <a:effectLst/>
                <a:latin typeface="Arial" panose="020B0604020202020204" pitchFamily="34" charset="0"/>
                <a:ea typeface="Zapf Dingbats"/>
                <a:cs typeface="Arial" panose="020B0604020202020204" pitchFamily="34" charset="0"/>
              </a:rPr>
              <a:t>D</a:t>
            </a:r>
            <a:r>
              <a:rPr lang="en-US" sz="1200" spc="0" dirty="0">
                <a:solidFill>
                  <a:srgbClr val="231F20"/>
                </a:solidFill>
                <a:effectLst/>
                <a:latin typeface="Arial" panose="020B0604020202020204" pitchFamily="34" charset="0"/>
                <a:ea typeface="Zapf Dingbats"/>
                <a:cs typeface="Arial" panose="020B0604020202020204" pitchFamily="34" charset="0"/>
              </a:rPr>
              <a:t>iscuss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strategies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for</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managing</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common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side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effects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i="1" spc="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“There are a few tips I can provide to help you manage better with some of the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side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mentioned,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such</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as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sleep</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disturbance,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skin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irritation,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coughing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 throat irritation.”</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D3C29499-636F-C699-B9EF-A11EDAFB3FB7}"/>
              </a:ext>
            </a:extLst>
          </p:cNvPr>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4017313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EE95A-C1C9-BC0E-AA77-B2171B1EF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4E4FB-BB1F-793C-E542-510227C07A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CA989-3A20-897C-CAF2-8B16467795C3}"/>
              </a:ext>
            </a:extLst>
          </p:cNvPr>
          <p:cNvSpPr>
            <a:spLocks noGrp="1"/>
          </p:cNvSpPr>
          <p:nvPr>
            <p:ph type="body" idx="1"/>
          </p:nvPr>
        </p:nvSpPr>
        <p:spPr/>
        <p:txBody>
          <a:bodyPr>
            <a:normAutofit fontScale="47500" lnSpcReduction="20000"/>
          </a:bodyPr>
          <a:lstStyle/>
          <a:p>
            <a:r>
              <a:rPr lang="en-CA" sz="1200" b="1" i="1" dirty="0">
                <a:effectLst/>
                <a:latin typeface="Arial" panose="020B0604020202020204" pitchFamily="34" charset="0"/>
                <a:cs typeface="Arial" panose="020B0604020202020204" pitchFamily="34" charset="0"/>
              </a:rPr>
              <a:t>4. Agree to treatment plan and provide specialist support during hospital stay</a:t>
            </a:r>
          </a:p>
          <a:p>
            <a:endParaRPr lang="en-CA" sz="1200" b="1" dirty="0">
              <a:effectLst/>
              <a:latin typeface="Arial" panose="020B0604020202020204" pitchFamily="34" charset="0"/>
              <a:cs typeface="Arial" panose="020B0604020202020204" pitchFamily="34" charset="0"/>
            </a:endParaRPr>
          </a:p>
          <a:p>
            <a:r>
              <a:rPr lang="en-CA" sz="1200" i="1" dirty="0">
                <a:solidFill>
                  <a:srgbClr val="00FFFF"/>
                </a:solidFill>
                <a:effectLst/>
                <a:latin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Advise</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on</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importance</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of</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tobacco</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dependence</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aids</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and</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instructions</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for</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25" dirty="0">
                <a:solidFill>
                  <a:srgbClr val="00AEEF"/>
                </a:solidFill>
                <a:effectLst/>
                <a:latin typeface="Arial" panose="020B0604020202020204" pitchFamily="34" charset="0"/>
                <a:ea typeface="Arial" panose="020B0604020202020204" pitchFamily="34" charset="0"/>
                <a:cs typeface="Arial" panose="020B0604020202020204" pitchFamily="34" charset="0"/>
              </a:rPr>
              <a:t>use</a:t>
            </a:r>
            <a:endParaRPr lang="en-CA" sz="1200" b="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Reinforce</a:t>
            </a:r>
            <a:r>
              <a:rPr lang="en-US" sz="1200" spc="-1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importance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vapes.</a:t>
            </a:r>
            <a:endParaRPr lang="en-CA" sz="1200"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Ensure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understands</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regularly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correctly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highly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recommended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will</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maximise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its</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efficiency</a:t>
            </a:r>
            <a:endParaRPr lang="en-US" sz="1200" spc="-20" dirty="0">
              <a:solidFill>
                <a:srgbClr val="231F20"/>
              </a:solidFill>
              <a:effectLst/>
              <a:latin typeface="Arial" panose="020B0604020202020204" pitchFamily="34" charset="0"/>
              <a:ea typeface="Zapf Dingbats"/>
              <a:cs typeface="Arial" panose="020B0604020202020204" pitchFamily="34" charset="0"/>
            </a:endParaRPr>
          </a:p>
          <a:p>
            <a:pPr marL="342900" marR="1265555" lvl="0" indent="-342900">
              <a:lnSpc>
                <a:spcPct val="123000"/>
              </a:lnSpc>
              <a:spcBef>
                <a:spcPts val="760"/>
              </a:spcBef>
              <a:spcAft>
                <a:spcPts val="0"/>
              </a:spcAft>
              <a:buClr>
                <a:srgbClr val="00AEEF"/>
              </a:buClr>
              <a:buSzPts val="900"/>
              <a:buFont typeface="Zapf Dingbats"/>
              <a:buChar char="■"/>
              <a:tabLst>
                <a:tab pos="1154430" algn="l"/>
              </a:tabLst>
            </a:pPr>
            <a:r>
              <a:rPr lang="en-US" sz="1200" spc="-20" dirty="0">
                <a:solidFill>
                  <a:srgbClr val="231F20"/>
                </a:solidFill>
                <a:effectLst/>
                <a:latin typeface="Arial" panose="020B0604020202020204" pitchFamily="34" charset="0"/>
                <a:ea typeface="Zapf Dingbats"/>
                <a:cs typeface="Arial" panose="020B0604020202020204" pitchFamily="34" charset="0"/>
              </a:rPr>
              <a:t>Review</a:t>
            </a:r>
            <a:r>
              <a:rPr lang="en-US" sz="1200" spc="-3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correct</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use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and</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technique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with</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patient</a:t>
            </a:r>
            <a:r>
              <a:rPr lang="en-US" sz="1200" spc="-25" dirty="0">
                <a:solidFill>
                  <a:srgbClr val="231F20"/>
                </a:solidFill>
                <a:effectLst/>
                <a:latin typeface="Arial" panose="020B0604020202020204" pitchFamily="34" charset="0"/>
                <a:ea typeface="Zapf Dingbats"/>
                <a:cs typeface="Arial" panose="020B0604020202020204" pitchFamily="34" charset="0"/>
              </a:rPr>
              <a:t>.</a:t>
            </a:r>
            <a:endPar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342900" marR="1265555" lvl="0" indent="-342900">
              <a:lnSpc>
                <a:spcPct val="123000"/>
              </a:lnSpc>
              <a:spcBef>
                <a:spcPts val="760"/>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Reinforce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need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faster-acting</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regularly</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throughout</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day,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every</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 as required to help cope with urges to smoke:</a:t>
            </a:r>
            <a:endParaRPr lang="en-CA" sz="1200" i="1" dirty="0">
              <a:solidFill>
                <a:srgbClr val="00FFFF"/>
              </a:solidFill>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Adjust NRT (as needed) and/or consider use of nicotine vapes/analogues</a:t>
            </a:r>
          </a:p>
          <a:p>
            <a:endParaRPr lang="en-CA" sz="1200" i="1"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Monitoring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initial</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following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abstinence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ensure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 the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selected</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meets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needs.</a:t>
            </a:r>
            <a:endParaRPr lang="en-CA" sz="120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most</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common situation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does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not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receive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sufficient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 withdrawal symptoms and cravings to smoke.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Some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will</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require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or nicotine strength of the vape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increased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analogue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added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plan</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response</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well as</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preference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guide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Advise on managing urges to smoke and identify personal coping strategies</a:t>
            </a:r>
            <a:endParaRPr lang="en-CA" sz="1200" b="1" dirty="0">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tailored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guidance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managing</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may be experiencing.</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Explain and conduct carbon monoxide testing</a:t>
            </a:r>
            <a:endParaRPr lang="en-CA" sz="1200" b="1" dirty="0">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 CO testing is recommended by NICE (2023) it should have the same priority as blood sugar level testing for diabetic patients or blood pressure monitoring for people with hypertension. In the mental health hospital daily CO tests are a vital sign to monitor for people who smoke. </a:t>
            </a:r>
            <a:endParaRPr lang="en-CA" sz="1200" i="1" dirty="0">
              <a:solidFill>
                <a:srgbClr val="00FFFF"/>
              </a:solidFill>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Discuss patient’s smokefree goal/plan during and beyond hospital admission</a:t>
            </a:r>
            <a:endParaRPr lang="en-CA" sz="1200" b="1" i="1"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i="1"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feel</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stopping</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feel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not</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during</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hospital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stay?” </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endParaRPr lang="en-CA" sz="1200" b="0" i="0" spc="-25"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b="0" i="0" spc="-25"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ready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receive</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treatment</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support</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stay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smokefree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once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home?”</a:t>
            </a: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If</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yes,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reasons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wanting</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stop:</a:t>
            </a:r>
            <a:r>
              <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has</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made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decide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smokefree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now?”</a:t>
            </a:r>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confidence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staying</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smokefree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while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hospital:</a:t>
            </a:r>
            <a:endPar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scale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1</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10</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confident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you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will</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be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able to stay smokefree during your admission, if 1 is NOT very confident and 10 is very confident, what level would you rate your confidence today?”</a:t>
            </a:r>
            <a:endParaRPr lang="en-CA" sz="1200" dirty="0">
              <a:effectLst/>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4F388E86-1167-8F1E-CF97-B65F74D3F095}"/>
              </a:ext>
            </a:extLst>
          </p:cNvPr>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3298913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Arial" panose="020B0604020202020204" pitchFamily="34" charset="0"/>
                <a:ea typeface="Calibri"/>
                <a:cs typeface="Arial" panose="020B0604020202020204" pitchFamily="34" charset="0"/>
              </a:rPr>
              <a:t>Withdrawal symptoms and urges to smoke (cravings) are the main reasons why people return to smoking in the early stages of </a:t>
            </a:r>
            <a:r>
              <a:rPr lang="en-US" dirty="0">
                <a:latin typeface="Arial" panose="020B0604020202020204" pitchFamily="34" charset="0"/>
                <a:ea typeface="Calibri"/>
                <a:cs typeface="Arial" panose="020B0604020202020204" pitchFamily="34" charset="0"/>
              </a:rPr>
              <a:t>stopping smoking</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While most withdrawal symptoms typically last up to 4 weeks, they are usually at their worst for the first 3-5 days after</a:t>
            </a:r>
            <a:r>
              <a:rPr lang="en-US" dirty="0">
                <a:latin typeface="Arial" panose="020B0604020202020204" pitchFamily="34" charset="0"/>
                <a:ea typeface="Calibri"/>
                <a:cs typeface="Arial" panose="020B0604020202020204" pitchFamily="34" charset="0"/>
              </a:rPr>
              <a:t> abstaining</a:t>
            </a:r>
            <a:r>
              <a:rPr lang="en-US" sz="1200" dirty="0">
                <a:effectLst/>
                <a:latin typeface="Arial" panose="020B0604020202020204" pitchFamily="34" charset="0"/>
                <a:ea typeface="Calibri"/>
                <a:cs typeface="Arial" panose="020B0604020202020204" pitchFamily="34" charset="0"/>
              </a:rPr>
              <a:t>.</a:t>
            </a:r>
            <a:r>
              <a:rPr lang="en-US"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Around 70%</a:t>
            </a:r>
            <a:r>
              <a:rPr lang="en-US" dirty="0">
                <a:latin typeface="Arial" panose="020B0604020202020204" pitchFamily="34" charset="0"/>
                <a:ea typeface="Calibri"/>
                <a:cs typeface="Arial" panose="020B0604020202020204" pitchFamily="34" charset="0"/>
              </a:rPr>
              <a:t> </a:t>
            </a:r>
            <a:r>
              <a:rPr lang="en-US" sz="1200" dirty="0">
                <a:effectLst/>
                <a:latin typeface="Arial" panose="020B0604020202020204" pitchFamily="34" charset="0"/>
                <a:ea typeface="Calibri"/>
                <a:cs typeface="Arial" panose="020B0604020202020204" pitchFamily="34" charset="0"/>
              </a:rPr>
              <a:t>will experience urges to smoke after stopping and they can persist for weeks, months and even years.</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p>
          <a:p>
            <a:pPr marL="287655" indent="-288290"/>
            <a:r>
              <a:rPr lang="en-US" dirty="0">
                <a:latin typeface="Arial" panose="020B0604020202020204" pitchFamily="34" charset="0"/>
                <a:cs typeface="Arial" panose="020B0604020202020204" pitchFamily="34" charset="0"/>
              </a:rPr>
              <a:t>It can be helpful to think of two types of urges: a </a:t>
            </a:r>
            <a:r>
              <a:rPr lang="en-US" b="1" dirty="0">
                <a:solidFill>
                  <a:schemeClr val="accent3">
                    <a:lumMod val="75000"/>
                  </a:schemeClr>
                </a:solidFill>
                <a:latin typeface="Arial" panose="020B0604020202020204" pitchFamily="34" charset="0"/>
                <a:cs typeface="Arial" panose="020B0604020202020204" pitchFamily="34" charset="0"/>
              </a:rPr>
              <a:t>background urge </a:t>
            </a:r>
            <a:r>
              <a:rPr lang="en-US" dirty="0">
                <a:latin typeface="Arial" panose="020B0604020202020204" pitchFamily="34" charset="0"/>
                <a:cs typeface="Arial" panose="020B0604020202020204" pitchFamily="34" charset="0"/>
              </a:rPr>
              <a:t>to smoke that is pretty much present most of the time and more acute </a:t>
            </a:r>
            <a:r>
              <a:rPr lang="en-US" b="1" dirty="0">
                <a:solidFill>
                  <a:schemeClr val="accent3">
                    <a:lumMod val="75000"/>
                  </a:schemeClr>
                </a:solidFill>
                <a:latin typeface="Arial" panose="020B0604020202020204" pitchFamily="34" charset="0"/>
                <a:cs typeface="Arial" panose="020B0604020202020204" pitchFamily="34" charset="0"/>
              </a:rPr>
              <a:t>breakthrough urges </a:t>
            </a:r>
            <a:r>
              <a:rPr lang="en-US" dirty="0">
                <a:latin typeface="Arial" panose="020B0604020202020204" pitchFamily="34" charset="0"/>
                <a:cs typeface="Arial" panose="020B0604020202020204" pitchFamily="34" charset="0"/>
              </a:rPr>
              <a:t>triggered by persons, places, moods, routines </a:t>
            </a:r>
            <a:r>
              <a:rPr lang="en-US" dirty="0" err="1">
                <a:latin typeface="Arial" panose="020B0604020202020204" pitchFamily="34" charset="0"/>
                <a:cs typeface="Arial" panose="020B0604020202020204" pitchFamily="34" charset="0"/>
              </a:rPr>
              <a:t>etc</a:t>
            </a:r>
            <a:endParaRPr lang="en-US" dirty="0">
              <a:latin typeface="Arial" panose="020B0604020202020204" pitchFamily="34" charset="0"/>
              <a:cs typeface="Arial" panose="020B0604020202020204" pitchFamily="34" charset="0"/>
            </a:endParaRPr>
          </a:p>
          <a:p>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Urges can range from weak to strong and will remain strong, but become far less frequent, as time passes. Some patients will describe this as an overwhelming, all-consuming feeling and others as a less intense but still difficult experience,</a:t>
            </a:r>
            <a:r>
              <a:rPr lang="en-US" dirty="0">
                <a:latin typeface="Arial" panose="020B0604020202020204" pitchFamily="34" charset="0"/>
                <a:ea typeface="Calibri"/>
                <a:cs typeface="Arial" panose="020B0604020202020204" pitchFamily="34" charset="0"/>
              </a:rPr>
              <a:t> </a:t>
            </a:r>
            <a:endParaRPr lang="en-GB" dirty="0">
              <a:latin typeface="Arial" panose="020B0604020202020204" pitchFamily="34" charset="0"/>
              <a:ea typeface="Calibri" panose="020F0502020204030204" pitchFamily="34" charset="0"/>
              <a:cs typeface="Arial" panose="020B0604020202020204" pitchFamily="34" charset="0"/>
            </a:endParaRPr>
          </a:p>
          <a:p>
            <a:r>
              <a:rPr lang="en-CA" dirty="0">
                <a:latin typeface="Arial" panose="020B0604020202020204" pitchFamily="34" charset="0"/>
                <a:ea typeface="Calibri"/>
                <a:cs typeface="Arial" panose="020B0604020202020204" pitchFamily="34" charset="0"/>
              </a:rPr>
              <a:t> </a:t>
            </a:r>
            <a:endParaRPr lang="en-GB" dirty="0">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Urges are generally at their peak for a few minutes</a:t>
            </a:r>
            <a:r>
              <a:rPr lang="en-CA" sz="1200" dirty="0">
                <a:effectLst/>
                <a:latin typeface="Arial" panose="020B0604020202020204" pitchFamily="34" charset="0"/>
                <a:ea typeface="Calibri"/>
                <a:cs typeface="Arial" panose="020B0604020202020204" pitchFamily="34" charset="0"/>
              </a:rPr>
              <a:t> and</a:t>
            </a:r>
            <a:r>
              <a:rPr lang="en-GB" sz="1200" dirty="0">
                <a:effectLst/>
                <a:latin typeface="Arial" panose="020B0604020202020204" pitchFamily="34" charset="0"/>
                <a:ea typeface="Calibri"/>
                <a:cs typeface="Arial" panose="020B0604020202020204" pitchFamily="34" charset="0"/>
              </a:rPr>
              <a:t> will become less frequent the longer someone doesn’t smoke. They will also become more used to them and adept at managing them.</a:t>
            </a:r>
          </a:p>
          <a:p>
            <a:r>
              <a:rPr lang="en-GB" sz="1200" dirty="0">
                <a:effectLst/>
                <a:latin typeface="Arial" panose="020B0604020202020204" pitchFamily="34" charset="0"/>
                <a:ea typeface="Calibri"/>
                <a:cs typeface="Arial" panose="020B0604020202020204" pitchFamily="34" charset="0"/>
              </a:rPr>
              <a:t> </a:t>
            </a:r>
          </a:p>
          <a:p>
            <a:r>
              <a:rPr lang="en-GB" sz="1200" b="1" dirty="0">
                <a:effectLst/>
                <a:latin typeface="Arial" panose="020B0604020202020204" pitchFamily="34" charset="0"/>
                <a:ea typeface="Calibri"/>
                <a:cs typeface="Arial" panose="020B0604020202020204" pitchFamily="34" charset="0"/>
              </a:rPr>
              <a:t>Urges to smoke triggered by smoking cues.</a:t>
            </a:r>
            <a:endParaRPr lang="en-GB" sz="1200" dirty="0">
              <a:effectLst/>
              <a:latin typeface="Arial" panose="020B0604020202020204" pitchFamily="34" charset="0"/>
              <a:ea typeface="Calibri"/>
              <a:cs typeface="Arial" panose="020B0604020202020204" pitchFamily="34" charset="0"/>
            </a:endParaRPr>
          </a:p>
          <a:p>
            <a:br>
              <a:rPr lang="en-GB" sz="1200" dirty="0">
                <a:effectLst/>
                <a:latin typeface="Arial" panose="020B0604020202020204" pitchFamily="34" charset="0"/>
                <a:ea typeface="Calibri" panose="020F0502020204030204" pitchFamily="34" charset="0"/>
                <a:cs typeface="Arial" panose="020B0604020202020204" pitchFamily="34" charset="0"/>
              </a:rPr>
            </a:br>
            <a:r>
              <a:rPr lang="en-GB" sz="1200" dirty="0">
                <a:effectLst/>
                <a:latin typeface="Arial" panose="020B0604020202020204" pitchFamily="34" charset="0"/>
                <a:ea typeface="Calibri"/>
                <a:cs typeface="Arial" panose="020B0604020202020204" pitchFamily="34" charset="0"/>
              </a:rPr>
              <a:t>Being in a situation with other smokers, or experiencing events that have previously been associated with smoking, is a high risk time for smokers trying to stop.</a:t>
            </a:r>
            <a:br>
              <a:rPr lang="en-GB" sz="1200" dirty="0">
                <a:effectLst/>
                <a:latin typeface="Arial" panose="020B0604020202020204" pitchFamily="34" charset="0"/>
                <a:ea typeface="Calibri" panose="020F0502020204030204" pitchFamily="34" charset="0"/>
                <a:cs typeface="Arial" panose="020B0604020202020204" pitchFamily="34" charset="0"/>
              </a:rPr>
            </a:br>
            <a:br>
              <a:rPr lang="en-GB" sz="1200" dirty="0">
                <a:effectLst/>
                <a:latin typeface="Arial" panose="020B0604020202020204" pitchFamily="34" charset="0"/>
                <a:ea typeface="Calibri" panose="020F0502020204030204" pitchFamily="34" charset="0"/>
                <a:cs typeface="Arial" panose="020B0604020202020204" pitchFamily="34" charset="0"/>
              </a:rPr>
            </a:br>
            <a:r>
              <a:rPr lang="en-GB" sz="1200" dirty="0">
                <a:effectLst/>
                <a:latin typeface="Arial" panose="020B0604020202020204" pitchFamily="34" charset="0"/>
                <a:ea typeface="Calibri"/>
                <a:cs typeface="Arial" panose="020B0604020202020204" pitchFamily="34" charset="0"/>
              </a:rPr>
              <a:t>When smokers encounter a cue, they have the impulse to reach for a cigarette. If they consciously resist this, they experience the impulse as an 'urge' to smoke.</a:t>
            </a:r>
          </a:p>
          <a:p>
            <a:r>
              <a:rPr lang="en-US" sz="1200" dirty="0">
                <a:effectLst/>
                <a:latin typeface="Arial" panose="020B0604020202020204" pitchFamily="34" charset="0"/>
                <a:ea typeface="Calibri"/>
                <a:cs typeface="Arial" panose="020B0604020202020204" pitchFamily="34" charset="0"/>
              </a:rPr>
              <a:t>It can be helpful to think of two types of urges: a background urge to smoke that is pretty much present most of the time and more acute breakthrough urges triggered by persons, places, moods, routines etc.</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Educating patients on urges to smoke and working with patients to have a plan to cope with urges to smoke when they occur and avoiding triggers is part of the support we will be providing at the quit plan visit and follow-up visits.</a:t>
            </a:r>
            <a:r>
              <a:rPr lang="en-US"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As long as the individual does not have even a single puff on a cigarette, cravings will reduce over the first few weeks of stopping</a:t>
            </a:r>
            <a:endParaRPr lang="en-GB" sz="1200" dirty="0">
              <a:effectLst/>
              <a:latin typeface="Arial" panose="020B0604020202020204" pitchFamily="34" charset="0"/>
              <a:ea typeface="Calibri"/>
              <a:cs typeface="Arial" panose="020B0604020202020204" pitchFamily="34" charset="0"/>
            </a:endParaRPr>
          </a:p>
          <a:p>
            <a:r>
              <a:rPr lang="en-GB" sz="1200" dirty="0">
                <a:effectLst/>
                <a:latin typeface="Arial" panose="020B0604020202020204" pitchFamily="34" charset="0"/>
                <a:ea typeface="Calibri"/>
                <a:cs typeface="Arial" panose="020B0604020202020204" pitchFamily="34" charset="0"/>
              </a:rPr>
              <a:t> </a:t>
            </a:r>
          </a:p>
          <a:p>
            <a:r>
              <a:rPr lang="en-GB" sz="1200" dirty="0">
                <a:effectLst/>
                <a:latin typeface="Arial" panose="020B0604020202020204" pitchFamily="34" charset="0"/>
                <a:ea typeface="Calibri"/>
                <a:cs typeface="Arial" panose="020B0604020202020204" pitchFamily="34" charset="0"/>
              </a:rPr>
              <a:t>Supporting patients in the acute period of stopping to identify strategies for coping with cravings is crucial.</a:t>
            </a:r>
            <a:r>
              <a:rPr lang="en-CA" dirty="0">
                <a:latin typeface="Arial" panose="020B0604020202020204" pitchFamily="34" charset="0"/>
                <a:ea typeface="Calibri"/>
                <a:cs typeface="Arial" panose="020B0604020202020204" pitchFamily="34" charset="0"/>
              </a:rPr>
              <a:t> </a:t>
            </a:r>
            <a:r>
              <a:rPr lang="en-CA" sz="1200" dirty="0">
                <a:effectLst/>
                <a:latin typeface="Arial" panose="020B0604020202020204" pitchFamily="34" charset="0"/>
                <a:ea typeface="Calibri"/>
                <a:cs typeface="Arial" panose="020B0604020202020204" pitchFamily="34" charset="0"/>
              </a:rPr>
              <a:t> Patients can be advised to:</a:t>
            </a:r>
            <a:r>
              <a:rPr lang="en-CA"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Keep busy and distract themselves when a craving hits.</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a:cs typeface="Arial" panose="020B0604020202020204" pitchFamily="34" charset="0"/>
              </a:rPr>
              <a:t>Avoiding places in which they will have the urge to smoke (e.g., the pub).</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a:cs typeface="Arial" panose="020B0604020202020204" pitchFamily="34" charset="0"/>
              </a:rPr>
              <a:t>Change routines to address the habit element of smoking and avoid triggers (like being around other smokers).</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Working with patients to create “If, then” plans can be particularly useful for helping patients come up with a plan for what they will do when they experience cravings to smoke.</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For some patients it can be helpful to have them visualise or verbalise what their “if, then” plan will be. Having a menu of options can be useful (including things like keeping hands busy, playing a digital game, calling someone, making use of short acting NRT or vape, etc.)</a:t>
            </a:r>
            <a:endParaRPr lang="en-GB" sz="1200" dirty="0">
              <a:effectLst/>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7187628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2118602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3/5/2024</a:t>
            </a:fld>
            <a:endParaRPr lang="en-US"/>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a:solidFill>
                <a:srgbClr val="000000"/>
              </a:solidFill>
              <a:latin typeface="Times" pitchFamily="18" charset="0"/>
            </a:endParaRPr>
          </a:p>
        </p:txBody>
      </p:sp>
    </p:spTree>
    <p:extLst>
      <p:ext uri="{BB962C8B-B14F-4D97-AF65-F5344CB8AC3E}">
        <p14:creationId xmlns:p14="http://schemas.microsoft.com/office/powerpoint/2010/main" val="18260605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34934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24503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329705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3743808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1">
                <a:solidFill>
                  <a:srgbClr val="0070C0"/>
                </a:solidFill>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D3E3E3AE-07EC-F3C0-6E54-F37063E34EA2}"/>
              </a:ext>
            </a:extLst>
          </p:cNvPr>
          <p:cNvSpPr txBox="1"/>
          <p:nvPr userDrawn="1"/>
        </p:nvSpPr>
        <p:spPr bwMode="auto">
          <a:xfrm>
            <a:off x="-446567" y="248801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9" r:id="rId15"/>
    <p:sldLayoutId id="2147483680" r:id="rId16"/>
    <p:sldLayoutId id="2147483681" r:id="rId17"/>
    <p:sldLayoutId id="2147483687" r:id="rId18"/>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467935140"/>
      </p:ext>
    </p:extLst>
  </p:cSld>
  <p:clrMap bg1="lt1" tx1="dk1" bg2="lt2" tx2="dk2" accent1="accent1" accent2="accent2" accent3="accent3" accent4="accent4" accent5="accent5" accent6="accent6" hlink="hlink" folHlink="folHlink"/>
  <p:sldLayoutIdLst>
    <p:sldLayoutId id="2147483684"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134531564"/>
      </p:ext>
    </p:extLst>
  </p:cSld>
  <p:clrMap bg1="lt1" tx1="dk1" bg2="lt2" tx2="dk2" accent1="accent1" accent2="accent2" accent3="accent3" accent4="accent4" accent5="accent5" accent6="accent6" hlink="hlink" folHlink="folHlink"/>
  <p:sldLayoutIdLst>
    <p:sldLayoutId id="2147483686"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nSpc>
                <a:spcPct val="100000"/>
              </a:lnSpc>
            </a:pPr>
            <a:br>
              <a:rPr lang="en-US" sz="2800"/>
            </a:br>
            <a:r>
              <a:rPr lang="en-US" sz="2800"/>
              <a:t>Initial assessment and treatment plan</a:t>
            </a:r>
          </a:p>
        </p:txBody>
      </p:sp>
    </p:spTree>
    <p:extLst>
      <p:ext uri="{BB962C8B-B14F-4D97-AF65-F5344CB8AC3E}">
        <p14:creationId xmlns:p14="http://schemas.microsoft.com/office/powerpoint/2010/main" val="1787772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1853B-DE59-4961-E97C-2967060967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BE541-47D3-C6D3-D83C-E8982A058668}"/>
              </a:ext>
            </a:extLst>
          </p:cNvPr>
          <p:cNvSpPr>
            <a:spLocks noGrp="1"/>
          </p:cNvSpPr>
          <p:nvPr>
            <p:ph type="title"/>
          </p:nvPr>
        </p:nvSpPr>
        <p:spPr/>
        <p:txBody>
          <a:bodyPr/>
          <a:lstStyle/>
          <a:p>
            <a:r>
              <a:rPr lang="en-US"/>
              <a:t>What are the support options for people </a:t>
            </a:r>
            <a:br>
              <a:rPr lang="en-US"/>
            </a:br>
            <a:r>
              <a:rPr lang="en-US"/>
              <a:t>who smoke in inpatient settings?</a:t>
            </a:r>
          </a:p>
        </p:txBody>
      </p:sp>
      <p:sp>
        <p:nvSpPr>
          <p:cNvPr id="5" name="Footer Placeholder 3">
            <a:extLst>
              <a:ext uri="{FF2B5EF4-FFF2-40B4-BE49-F238E27FC236}">
                <a16:creationId xmlns:a16="http://schemas.microsoft.com/office/drawing/2014/main" id="{9F067068-ACFC-52ED-6EC5-E5134EE571C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10" name="Rounded Rectangle 9">
            <a:extLst>
              <a:ext uri="{FF2B5EF4-FFF2-40B4-BE49-F238E27FC236}">
                <a16:creationId xmlns:a16="http://schemas.microsoft.com/office/drawing/2014/main" id="{7D90C654-7572-EAC0-98EE-F7BB739880AD}"/>
              </a:ext>
            </a:extLst>
          </p:cNvPr>
          <p:cNvSpPr/>
          <p:nvPr/>
        </p:nvSpPr>
        <p:spPr bwMode="auto">
          <a:xfrm>
            <a:off x="684212" y="2008224"/>
            <a:ext cx="2402945" cy="3066820"/>
          </a:xfrm>
          <a:prstGeom prst="roundRect">
            <a:avLst>
              <a:gd name="adj" fmla="val 8334"/>
            </a:avLst>
          </a:prstGeom>
          <a:solidFill>
            <a:srgbClr val="EA43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Uncertain or ambivalent about their plans</a:t>
            </a:r>
          </a:p>
          <a:p>
            <a:pPr algn="ctr">
              <a:lnSpc>
                <a:spcPts val="2200"/>
              </a:lnSpc>
              <a:spcAft>
                <a:spcPts val="0"/>
              </a:spcAft>
            </a:pPr>
            <a:endParaRPr lang="en-US" sz="1600" b="1" dirty="0">
              <a:solidFill>
                <a:schemeClr val="bg1"/>
              </a:solidFill>
              <a:latin typeface="+mn-lt"/>
              <a:ea typeface="Calibri"/>
              <a:cs typeface="Times New Roman"/>
            </a:endParaRPr>
          </a:p>
          <a:p>
            <a:pPr algn="ctr">
              <a:lnSpc>
                <a:spcPts val="2200"/>
              </a:lnSpc>
              <a:spcAft>
                <a:spcPts val="0"/>
              </a:spcAft>
            </a:pPr>
            <a:r>
              <a:rPr lang="en-US" sz="1600" b="1" dirty="0">
                <a:solidFill>
                  <a:schemeClr val="bg1"/>
                </a:solidFill>
                <a:effectLst/>
                <a:latin typeface="+mn-lt"/>
                <a:ea typeface="Calibri"/>
                <a:cs typeface="Times New Roman"/>
              </a:rPr>
              <a:t>Resistant to treatment and stopping</a:t>
            </a:r>
          </a:p>
        </p:txBody>
      </p:sp>
      <p:sp>
        <p:nvSpPr>
          <p:cNvPr id="11" name="Rounded Rectangle 10">
            <a:extLst>
              <a:ext uri="{FF2B5EF4-FFF2-40B4-BE49-F238E27FC236}">
                <a16:creationId xmlns:a16="http://schemas.microsoft.com/office/drawing/2014/main" id="{E1AD8235-FE35-3BF0-51AE-1FDF78B464BD}"/>
              </a:ext>
            </a:extLst>
          </p:cNvPr>
          <p:cNvSpPr/>
          <p:nvPr/>
        </p:nvSpPr>
        <p:spPr bwMode="auto">
          <a:xfrm>
            <a:off x="3407833" y="2008224"/>
            <a:ext cx="2402945" cy="3066820"/>
          </a:xfrm>
          <a:prstGeom prst="roundRect">
            <a:avLst>
              <a:gd name="adj" fmla="val 8334"/>
            </a:avLst>
          </a:prstGeom>
          <a:solidFill>
            <a:srgbClr val="FF9E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while in hospital</a:t>
            </a:r>
          </a:p>
        </p:txBody>
      </p:sp>
      <p:sp>
        <p:nvSpPr>
          <p:cNvPr id="12" name="Rounded Rectangle 11">
            <a:extLst>
              <a:ext uri="{FF2B5EF4-FFF2-40B4-BE49-F238E27FC236}">
                <a16:creationId xmlns:a16="http://schemas.microsoft.com/office/drawing/2014/main" id="{949F3110-4E92-6050-A783-9B4C544B3EDD}"/>
              </a:ext>
            </a:extLst>
          </p:cNvPr>
          <p:cNvSpPr/>
          <p:nvPr/>
        </p:nvSpPr>
        <p:spPr bwMode="auto">
          <a:xfrm>
            <a:off x="6131455" y="2008224"/>
            <a:ext cx="2402945" cy="3066820"/>
          </a:xfrm>
          <a:prstGeom prst="roundRect">
            <a:avLst>
              <a:gd name="adj" fmla="val 8334"/>
            </a:avLst>
          </a:prstGeom>
          <a:solidFill>
            <a:srgbClr val="92D23A"/>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Take the opportunity to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stop smoking long-term</a:t>
            </a:r>
          </a:p>
        </p:txBody>
      </p:sp>
    </p:spTree>
    <p:extLst>
      <p:ext uri="{BB962C8B-B14F-4D97-AF65-F5344CB8AC3E}">
        <p14:creationId xmlns:p14="http://schemas.microsoft.com/office/powerpoint/2010/main" val="159669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820C9-E058-C133-807B-EB3D7A30E8F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A38892-512D-6993-A8D6-3411BCB8BFE2}"/>
              </a:ext>
            </a:extLst>
          </p:cNvPr>
          <p:cNvPicPr>
            <a:picLocks noChangeAspect="1"/>
          </p:cNvPicPr>
          <p:nvPr/>
        </p:nvPicPr>
        <p:blipFill>
          <a:blip r:embed="rId3">
            <a:alphaModFix amt="50000"/>
          </a:blip>
          <a:srcRect/>
          <a:stretch/>
        </p:blipFill>
        <p:spPr>
          <a:xfrm>
            <a:off x="0" y="16684"/>
            <a:ext cx="9144000" cy="6858000"/>
          </a:xfrm>
          <a:prstGeom prst="rect">
            <a:avLst/>
          </a:prstGeom>
        </p:spPr>
      </p:pic>
      <p:sp>
        <p:nvSpPr>
          <p:cNvPr id="16" name="Title 1">
            <a:extLst>
              <a:ext uri="{FF2B5EF4-FFF2-40B4-BE49-F238E27FC236}">
                <a16:creationId xmlns:a16="http://schemas.microsoft.com/office/drawing/2014/main" id="{26F993E8-D990-A085-6E10-66A759129E81}"/>
              </a:ext>
            </a:extLst>
          </p:cNvPr>
          <p:cNvSpPr txBox="1">
            <a:spLocks/>
          </p:cNvSpPr>
          <p:nvPr/>
        </p:nvSpPr>
        <p:spPr>
          <a:xfrm>
            <a:off x="737756" y="723266"/>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sz="2400" dirty="0">
                <a:solidFill>
                  <a:schemeClr val="accent4">
                    <a:lumMod val="75000"/>
                  </a:schemeClr>
                </a:solidFill>
              </a:rPr>
              <a:t>For patients who are not ready to stop using tobacco</a:t>
            </a:r>
            <a:endParaRPr lang="en-US" sz="2100" dirty="0">
              <a:solidFill>
                <a:schemeClr val="accent4">
                  <a:lumMod val="75000"/>
                </a:schemeClr>
              </a:solidFill>
            </a:endParaRPr>
          </a:p>
        </p:txBody>
      </p:sp>
      <p:sp>
        <p:nvSpPr>
          <p:cNvPr id="2" name="TextBox 1">
            <a:extLst>
              <a:ext uri="{FF2B5EF4-FFF2-40B4-BE49-F238E27FC236}">
                <a16:creationId xmlns:a16="http://schemas.microsoft.com/office/drawing/2014/main" id="{04B13429-5DC5-9CE6-6810-B281EE2404FB}"/>
              </a:ext>
            </a:extLst>
          </p:cNvPr>
          <p:cNvSpPr txBox="1"/>
          <p:nvPr/>
        </p:nvSpPr>
        <p:spPr bwMode="auto">
          <a:xfrm>
            <a:off x="737756" y="1641188"/>
            <a:ext cx="8156862" cy="3785652"/>
          </a:xfrm>
          <a:prstGeom prst="rect">
            <a:avLst/>
          </a:prstGeom>
          <a:noFill/>
          <a:ln w="9525">
            <a:noFill/>
            <a:miter lim="800000"/>
            <a:headEnd/>
            <a:tailEnd/>
          </a:ln>
        </p:spPr>
        <p:txBody>
          <a:bodyPr wrap="square" lIns="91440" tIns="45720" rIns="91440" bIns="45720" anchor="t">
            <a:spAutoFit/>
          </a:bodyPr>
          <a:lstStyle/>
          <a:p>
            <a:pPr marL="342900" indent="-342900">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Remain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non-judgmental</a:t>
            </a:r>
            <a:r>
              <a:rPr lang="en-GB" sz="2000" dirty="0">
                <a:effectLst/>
                <a:latin typeface="Arial" panose="020B0604020202020204" pitchFamily="34" charset="0"/>
                <a:ea typeface="Times New Roman" panose="02020603050405020304" pitchFamily="18" charset="0"/>
                <a:cs typeface="Arial" panose="020B0604020202020204" pitchFamily="34" charset="0"/>
              </a:rPr>
              <a:t>,</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 positive</a:t>
            </a:r>
            <a:r>
              <a:rPr lang="en-GB" sz="2000"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 </a:t>
            </a:r>
            <a:r>
              <a:rPr lang="en-GB" sz="2000" dirty="0">
                <a:effectLst/>
                <a:latin typeface="Arial" panose="020B0604020202020204" pitchFamily="34" charset="0"/>
                <a:ea typeface="Times New Roman" panose="02020603050405020304" pitchFamily="18" charset="0"/>
                <a:cs typeface="Arial" panose="020B0604020202020204" pitchFamily="34" charset="0"/>
              </a:rPr>
              <a:t>and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supportive</a:t>
            </a:r>
            <a:r>
              <a:rPr lang="en-GB"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 </a:t>
            </a:r>
            <a:endParaRPr lang="en-GB" sz="2000" b="1" dirty="0">
              <a:solidFill>
                <a:schemeClr val="accent3"/>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latin typeface="Arial" panose="020B0604020202020204" pitchFamily="34" charset="0"/>
              <a:ea typeface="Times New Roman" panose="02020603050405020304" pitchFamily="18" charset="0"/>
              <a:cs typeface="Arial" panose="020B0604020202020204" pitchFamily="34" charset="0"/>
            </a:endParaRPr>
          </a:p>
          <a:p>
            <a:pPr marL="342900" indent="-342900">
              <a:buClr>
                <a:srgbClr val="00B0F0"/>
              </a:buClr>
              <a:buSzPct val="120000"/>
              <a:buFont typeface="Century Gothic" panose="020B0502020202020204" pitchFamily="34" charset="0"/>
              <a:buChar char="■"/>
            </a:pP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Treat withdrawal </a:t>
            </a:r>
            <a:r>
              <a:rPr lang="en-GB" sz="2000" dirty="0">
                <a:effectLst/>
                <a:latin typeface="Arial" panose="020B0604020202020204" pitchFamily="34" charset="0"/>
                <a:ea typeface="Times New Roman" panose="02020603050405020304" pitchFamily="18" charset="0"/>
                <a:cs typeface="Arial" panose="020B0604020202020204" pitchFamily="34" charset="0"/>
              </a:rPr>
              <a:t>(ensure </a:t>
            </a:r>
            <a:r>
              <a:rPr lang="en-GB" sz="2000" dirty="0">
                <a:latin typeface="Arial" panose="020B0604020202020204" pitchFamily="34" charset="0"/>
                <a:ea typeface="Times New Roman" panose="02020603050405020304" pitchFamily="18" charset="0"/>
                <a:cs typeface="Arial" panose="020B0604020202020204" pitchFamily="34" charset="0"/>
              </a:rPr>
              <a:t>the patient</a:t>
            </a:r>
            <a:r>
              <a:rPr lang="en-GB" sz="2000" dirty="0">
                <a:effectLst/>
                <a:latin typeface="Arial" panose="020B0604020202020204" pitchFamily="34" charset="0"/>
                <a:ea typeface="Times New Roman" panose="02020603050405020304" pitchFamily="18" charset="0"/>
                <a:cs typeface="Arial" panose="020B0604020202020204" pitchFamily="34" charset="0"/>
              </a:rPr>
              <a:t> </a:t>
            </a:r>
            <a:r>
              <a:rPr lang="en-GB" sz="2000" dirty="0">
                <a:latin typeface="Arial" panose="020B0604020202020204" pitchFamily="34" charset="0"/>
                <a:ea typeface="Times New Roman" panose="02020603050405020304" pitchFamily="18" charset="0"/>
                <a:cs typeface="Arial" panose="020B0604020202020204" pitchFamily="34" charset="0"/>
              </a:rPr>
              <a:t>is </a:t>
            </a:r>
            <a:r>
              <a:rPr lang="en-GB" sz="2000" dirty="0">
                <a:effectLst/>
                <a:latin typeface="Arial" panose="020B0604020202020204" pitchFamily="34" charset="0"/>
                <a:ea typeface="Times New Roman" panose="02020603050405020304" pitchFamily="18" charset="0"/>
                <a:cs typeface="Arial" panose="020B0604020202020204" pitchFamily="34" charset="0"/>
              </a:rPr>
              <a:t>comfortable during their stay)</a:t>
            </a:r>
          </a:p>
          <a:p>
            <a:pPr marL="342900" lvl="0" indent="-342900" fontAlgn="base">
              <a:buClr>
                <a:srgbClr val="00B0F0"/>
              </a:buClr>
              <a:buSzPct val="120000"/>
              <a:buFont typeface="Century Gothic" panose="020B0502020202020204" pitchFamily="34" charset="0"/>
              <a:buChar char="■"/>
            </a:pPr>
            <a:endParaRPr lang="en-GB" sz="2000" dirty="0">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Reinforce the benefits and importance of a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smokefree admission</a:t>
            </a:r>
            <a:endParaRPr lang="en-CA" sz="2000" b="1" dirty="0">
              <a:solidFill>
                <a:srgbClr val="005EB8"/>
              </a:solidFill>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Calibri"/>
                <a:cs typeface="Arial" panose="020B0604020202020204" pitchFamily="34" charset="0"/>
              </a:rPr>
              <a:t>Reassure the </a:t>
            </a:r>
            <a:r>
              <a:rPr lang="en-GB" sz="2000" b="1" dirty="0">
                <a:solidFill>
                  <a:srgbClr val="005EB8"/>
                </a:solidFill>
                <a:effectLst/>
                <a:latin typeface="Arial" panose="020B0604020202020204" pitchFamily="34" charset="0"/>
                <a:ea typeface="Calibri"/>
                <a:cs typeface="Arial" panose="020B0604020202020204" pitchFamily="34" charset="0"/>
              </a:rPr>
              <a:t>offer</a:t>
            </a:r>
            <a:r>
              <a:rPr lang="en-GB" sz="2000" dirty="0">
                <a:effectLst/>
                <a:latin typeface="Arial" panose="020B0604020202020204" pitchFamily="34" charset="0"/>
                <a:ea typeface="Calibri"/>
                <a:cs typeface="Arial" panose="020B0604020202020204" pitchFamily="34" charset="0"/>
              </a:rPr>
              <a:t> to accept support </a:t>
            </a:r>
            <a:r>
              <a:rPr lang="en-GB" sz="2000" b="1" dirty="0">
                <a:solidFill>
                  <a:srgbClr val="005EB8"/>
                </a:solidFill>
                <a:effectLst/>
                <a:latin typeface="Arial" panose="020B0604020202020204" pitchFamily="34" charset="0"/>
                <a:ea typeface="Calibri"/>
                <a:cs typeface="Arial" panose="020B0604020202020204" pitchFamily="34" charset="0"/>
              </a:rPr>
              <a:t>is always open </a:t>
            </a:r>
            <a:r>
              <a:rPr lang="en-GB" sz="2000" dirty="0">
                <a:effectLst/>
                <a:latin typeface="Arial" panose="020B0604020202020204" pitchFamily="34" charset="0"/>
                <a:ea typeface="Calibri"/>
                <a:cs typeface="Arial" panose="020B0604020202020204" pitchFamily="34" charset="0"/>
              </a:rPr>
              <a:t>and provide information on how to access it if they change their mind </a:t>
            </a:r>
            <a:endParaRPr lang="en-CA" sz="2000" dirty="0">
              <a:effectLst/>
              <a:latin typeface="Arial" panose="020B0604020202020204" pitchFamily="34" charset="0"/>
              <a:ea typeface="Calibri"/>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Provide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brief motivational intervention </a:t>
            </a:r>
            <a:r>
              <a:rPr lang="en-GB" sz="2000" dirty="0">
                <a:effectLst/>
                <a:latin typeface="Arial" panose="020B0604020202020204" pitchFamily="34" charset="0"/>
                <a:ea typeface="Times New Roman" panose="02020603050405020304" pitchFamily="18" charset="0"/>
                <a:cs typeface="Arial" panose="020B0604020202020204" pitchFamily="34" charset="0"/>
              </a:rPr>
              <a:t>(as appropriate</a:t>
            </a:r>
            <a:r>
              <a:rPr lang="en-GB" sz="2000" dirty="0">
                <a:effectLst/>
                <a:latin typeface="Arial Narrow"/>
                <a:ea typeface="Times New Roman" panose="02020603050405020304" pitchFamily="18" charset="0"/>
                <a:cs typeface="Arial"/>
              </a:rPr>
              <a:t>)</a:t>
            </a:r>
            <a:endParaRPr lang="en-CA" sz="2000" dirty="0">
              <a:effectLst/>
              <a:latin typeface="Arial Narrow"/>
              <a:ea typeface="Calibri" panose="020F0502020204030204" pitchFamily="34" charset="0"/>
              <a:cs typeface="Arial"/>
            </a:endParaRPr>
          </a:p>
          <a:p>
            <a:pPr marL="342900" lvl="0" indent="-342900" fontAlgn="base">
              <a:buClr>
                <a:srgbClr val="00B0F0"/>
              </a:buClr>
              <a:buSzPts val="1400"/>
              <a:buFont typeface="Wingdings" pitchFamily="2" charset="2"/>
              <a:buChar char=""/>
              <a:tabLst>
                <a:tab pos="2610485" algn="l"/>
              </a:tabLst>
            </a:pPr>
            <a:endParaRPr lang="en-CA"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548434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ACFDE-2624-69C9-68A6-86A0F770A6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93D0F87-E040-2903-2A8F-77522101A58F}"/>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18" name="Picture 17">
            <a:extLst>
              <a:ext uri="{FF2B5EF4-FFF2-40B4-BE49-F238E27FC236}">
                <a16:creationId xmlns:a16="http://schemas.microsoft.com/office/drawing/2014/main" id="{C94A2153-B8B9-2F78-1F4B-E40A8E15A903}"/>
              </a:ext>
            </a:extLst>
          </p:cNvPr>
          <p:cNvPicPr>
            <a:picLocks noChangeAspect="1"/>
          </p:cNvPicPr>
          <p:nvPr/>
        </p:nvPicPr>
        <p:blipFill>
          <a:blip r:embed="rId4"/>
          <a:srcRect/>
          <a:stretch/>
        </p:blipFill>
        <p:spPr>
          <a:xfrm>
            <a:off x="497990" y="480786"/>
            <a:ext cx="983361" cy="984611"/>
          </a:xfrm>
          <a:prstGeom prst="rect">
            <a:avLst/>
          </a:prstGeom>
          <a:effectLst>
            <a:outerShdw blurRad="190500" dist="50800" dir="5400000" algn="ctr" rotWithShape="0">
              <a:srgbClr val="000000">
                <a:alpha val="15000"/>
              </a:srgbClr>
            </a:outerShdw>
          </a:effectLst>
        </p:spPr>
      </p:pic>
      <p:sp>
        <p:nvSpPr>
          <p:cNvPr id="4" name="TextBox 3">
            <a:extLst>
              <a:ext uri="{FF2B5EF4-FFF2-40B4-BE49-F238E27FC236}">
                <a16:creationId xmlns:a16="http://schemas.microsoft.com/office/drawing/2014/main" id="{FD073BEA-FDC0-EA08-51D8-88EED6BEE684}"/>
              </a:ext>
            </a:extLst>
          </p:cNvPr>
          <p:cNvSpPr txBox="1"/>
          <p:nvPr/>
        </p:nvSpPr>
        <p:spPr bwMode="auto">
          <a:xfrm>
            <a:off x="-728133" y="5858933"/>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2" name="TextBox 1">
            <a:extLst>
              <a:ext uri="{FF2B5EF4-FFF2-40B4-BE49-F238E27FC236}">
                <a16:creationId xmlns:a16="http://schemas.microsoft.com/office/drawing/2014/main" id="{4AC148D6-DC34-B00E-651E-07B095EC2FB5}"/>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5.</a:t>
            </a:r>
          </a:p>
        </p:txBody>
      </p:sp>
      <p:sp>
        <p:nvSpPr>
          <p:cNvPr id="7" name="Text Placeholder 3">
            <a:extLst>
              <a:ext uri="{FF2B5EF4-FFF2-40B4-BE49-F238E27FC236}">
                <a16:creationId xmlns:a16="http://schemas.microsoft.com/office/drawing/2014/main" id="{7622ADAA-586E-DA07-C90F-2AFF081873A8}"/>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Provide summary, agree to next follow-up</a:t>
            </a:r>
          </a:p>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and prompt commitment </a:t>
            </a:r>
          </a:p>
        </p:txBody>
      </p:sp>
      <p:sp>
        <p:nvSpPr>
          <p:cNvPr id="9" name="Text Placeholder 3">
            <a:extLst>
              <a:ext uri="{FF2B5EF4-FFF2-40B4-BE49-F238E27FC236}">
                <a16:creationId xmlns:a16="http://schemas.microsoft.com/office/drawing/2014/main" id="{4EEE3EFC-F975-2ED5-6E29-30D54A6DAE95}"/>
              </a:ext>
            </a:extLst>
          </p:cNvPr>
          <p:cNvSpPr txBox="1">
            <a:spLocks/>
          </p:cNvSpPr>
          <p:nvPr/>
        </p:nvSpPr>
        <p:spPr bwMode="auto">
          <a:xfrm>
            <a:off x="794261" y="2055179"/>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Discuss the importance of </a:t>
            </a:r>
            <a:r>
              <a:rPr lang="en-GB" sz="2000" b="1" dirty="0">
                <a:solidFill>
                  <a:srgbClr val="005EB8"/>
                </a:solidFill>
                <a:latin typeface="Arial" panose="020B0604020202020204" pitchFamily="34" charset="0"/>
                <a:ea typeface="Arial" panose="020B0604020202020204" pitchFamily="34" charset="0"/>
                <a:cs typeface="Arial" panose="020B0604020202020204" pitchFamily="34" charset="0"/>
              </a:rPr>
              <a:t>follow-up support </a:t>
            </a: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once the patient leaves hospital.</a:t>
            </a:r>
          </a:p>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Address any questions or concerns</a:t>
            </a:r>
          </a:p>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b="1" dirty="0">
                <a:solidFill>
                  <a:srgbClr val="005EB8"/>
                </a:solidFill>
                <a:latin typeface="Arial" panose="020B0604020202020204" pitchFamily="34" charset="0"/>
                <a:ea typeface="Arial" panose="020B0604020202020204" pitchFamily="34" charset="0"/>
                <a:cs typeface="Arial" panose="020B0604020202020204" pitchFamily="34" charset="0"/>
              </a:rPr>
              <a:t>Prompt commitment </a:t>
            </a: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from patient for smokefree / reduction goal</a:t>
            </a:r>
          </a:p>
          <a:p>
            <a:pPr marL="0" indent="0">
              <a:spcBef>
                <a:spcPts val="0"/>
              </a:spcBef>
              <a:spcAft>
                <a:spcPts val="0"/>
              </a:spcAft>
              <a:buNone/>
            </a:pPr>
            <a:endParaRPr lang="en-CA" sz="1600"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7150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BA215-6FC4-D35B-1A4C-D9F4E20F7227}"/>
              </a:ext>
            </a:extLst>
          </p:cNvPr>
          <p:cNvSpPr>
            <a:spLocks noGrp="1"/>
          </p:cNvSpPr>
          <p:nvPr>
            <p:ph type="sldNum" sz="quarter" idx="14"/>
          </p:nvPr>
        </p:nvSpPr>
        <p:spPr/>
        <p:txBody>
          <a:bodyPr/>
          <a:lstStyle/>
          <a:p>
            <a:pPr>
              <a:defRPr/>
            </a:pPr>
            <a:endParaRPr lang="en-US" dirty="0">
              <a:solidFill>
                <a:srgbClr val="000000"/>
              </a:solidFill>
              <a:latin typeface="Times" pitchFamily="18" charset="0"/>
            </a:endParaRPr>
          </a:p>
        </p:txBody>
      </p:sp>
      <p:sp>
        <p:nvSpPr>
          <p:cNvPr id="7" name="TextBox 6">
            <a:extLst>
              <a:ext uri="{FF2B5EF4-FFF2-40B4-BE49-F238E27FC236}">
                <a16:creationId xmlns:a16="http://schemas.microsoft.com/office/drawing/2014/main" id="{ACFDD55B-49BF-E5C8-20D4-30B418327C61}"/>
              </a:ext>
            </a:extLst>
          </p:cNvPr>
          <p:cNvSpPr txBox="1"/>
          <p:nvPr/>
        </p:nvSpPr>
        <p:spPr bwMode="auto">
          <a:xfrm>
            <a:off x="571500" y="1720840"/>
            <a:ext cx="7962900" cy="3230436"/>
          </a:xfrm>
          <a:prstGeom prst="rect">
            <a:avLst/>
          </a:prstGeom>
          <a:noFill/>
          <a:ln w="9525">
            <a:noFill/>
            <a:miter lim="800000"/>
            <a:headEnd/>
            <a:tailEnd/>
          </a:ln>
        </p:spPr>
        <p:txBody>
          <a:bodyPr wrap="square">
            <a:spAutoFit/>
          </a:bodyPr>
          <a:lstStyle/>
          <a:p>
            <a:pPr marL="342900" lvl="0" indent="-342900" fontAlgn="base">
              <a:lnSpc>
                <a:spcPct val="114000"/>
              </a:lnSpc>
              <a:buClr>
                <a:schemeClr val="accent3"/>
              </a:buClr>
              <a:buSzPct val="150000"/>
              <a:buFont typeface="Century Gothic" panose="020B0502020202020204" pitchFamily="34" charset="0"/>
              <a:buChar char="■"/>
              <a:tabLst>
                <a:tab pos="2610485" algn="l"/>
              </a:tabLst>
            </a:pPr>
            <a:r>
              <a:rPr lang="en-GB" sz="1800" b="1" dirty="0">
                <a:solidFill>
                  <a:srgbClr val="005EB8"/>
                </a:solidFill>
                <a:effectLst/>
                <a:latin typeface="Arial" panose="020B0604020202020204" pitchFamily="34" charset="0"/>
                <a:ea typeface="Times New Roman" panose="02020603050405020304" pitchFamily="18" charset="0"/>
                <a:cs typeface="Times New Roman" panose="02020603050405020304" pitchFamily="18" charset="0"/>
              </a:rPr>
              <a:t>Verify</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tobacco dependence has been </a:t>
            </a:r>
            <a:r>
              <a:rPr lang="en-GB" sz="1800" b="1" dirty="0">
                <a:solidFill>
                  <a:srgbClr val="005EB8"/>
                </a:solidFill>
                <a:effectLst/>
                <a:latin typeface="Arial" panose="020B0604020202020204" pitchFamily="34" charset="0"/>
                <a:ea typeface="Times New Roman" panose="02020603050405020304" pitchFamily="18" charset="0"/>
                <a:cs typeface="Times New Roman" panose="02020603050405020304" pitchFamily="18" charset="0"/>
              </a:rPr>
              <a:t>recorded</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in admission diagnosis list and update disease management plan </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Record</a:t>
            </a:r>
            <a:r>
              <a:rPr lang="en-GB" sz="1800" dirty="0">
                <a:effectLst/>
                <a:latin typeface="Arial" panose="020B0604020202020204" pitchFamily="34" charset="0"/>
                <a:ea typeface="Arial" panose="020B0604020202020204" pitchFamily="34" charset="0"/>
                <a:cs typeface="Times New Roman" panose="02020603050405020304" pitchFamily="18" charset="0"/>
              </a:rPr>
              <a:t> assessment and treatment plan</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Arrange continued </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combination NRT, nicotine analogue or vape supply </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Communicate with </a:t>
            </a: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prescribers</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(as needed)</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Communicate with </a:t>
            </a: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patient’s treating team </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(as needed)</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C4E5808E-CF6D-B048-EE46-838C02FBEC83}"/>
              </a:ext>
            </a:extLst>
          </p:cNvPr>
          <p:cNvSpPr>
            <a:spLocks noGrp="1"/>
          </p:cNvSpPr>
          <p:nvPr>
            <p:ph type="title"/>
          </p:nvPr>
        </p:nvSpPr>
        <p:spPr>
          <a:xfrm>
            <a:off x="571500" y="152400"/>
            <a:ext cx="7962900" cy="1066800"/>
          </a:xfrm>
        </p:spPr>
        <p:txBody>
          <a:bodyPr/>
          <a:lstStyle/>
          <a:p>
            <a:r>
              <a:rPr lang="en-US" b="1" dirty="0"/>
              <a:t>After the assessment</a:t>
            </a:r>
          </a:p>
        </p:txBody>
      </p:sp>
      <p:sp>
        <p:nvSpPr>
          <p:cNvPr id="6" name="Footer Placeholder 3">
            <a:extLst>
              <a:ext uri="{FF2B5EF4-FFF2-40B4-BE49-F238E27FC236}">
                <a16:creationId xmlns:a16="http://schemas.microsoft.com/office/drawing/2014/main" id="{BF072E46-FC9B-2B42-34FE-1E22DB6102E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4145039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gn="ctr">
              <a:lnSpc>
                <a:spcPct val="100000"/>
              </a:lnSpc>
            </a:pPr>
            <a:br>
              <a:rPr lang="en-US" sz="2800" dirty="0"/>
            </a:br>
            <a:r>
              <a:rPr lang="en-US" sz="2800" dirty="0">
                <a:latin typeface="Arial"/>
                <a:cs typeface="Arial"/>
              </a:rPr>
              <a:t>Skills practice</a:t>
            </a:r>
            <a:endParaRPr lang="en-US">
              <a:latin typeface="Arial"/>
              <a:cs typeface="Arial"/>
            </a:endParaRPr>
          </a:p>
          <a:p>
            <a:pPr algn="ctr">
              <a:lnSpc>
                <a:spcPct val="100000"/>
              </a:lnSpc>
            </a:pPr>
            <a:r>
              <a:rPr lang="en-US" sz="2800" b="0" dirty="0">
                <a:latin typeface="Arial"/>
                <a:cs typeface="Arial"/>
              </a:rPr>
              <a:t>Initial assessment and treatment plan</a:t>
            </a:r>
            <a:endParaRPr lang="en-US" dirty="0">
              <a:latin typeface="Arial"/>
              <a:cs typeface="Arial"/>
            </a:endParaRPr>
          </a:p>
        </p:txBody>
      </p:sp>
    </p:spTree>
    <p:extLst>
      <p:ext uri="{BB962C8B-B14F-4D97-AF65-F5344CB8AC3E}">
        <p14:creationId xmlns:p14="http://schemas.microsoft.com/office/powerpoint/2010/main" val="2977268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a:solidFill>
                  <a:schemeClr val="bg1"/>
                </a:solidFill>
              </a:rPr>
              <a:t>Milena </a:t>
            </a:r>
            <a:r>
              <a:rPr lang="en-US" sz="2800" dirty="0">
                <a:solidFill>
                  <a:schemeClr val="bg1"/>
                </a:solidFill>
              </a:rPr>
              <a:t>–</a:t>
            </a:r>
            <a:r>
              <a:rPr lang="en-US" sz="2800" b="1" dirty="0">
                <a:solidFill>
                  <a:schemeClr val="bg1"/>
                </a:solidFill>
              </a:rPr>
              <a:t> </a:t>
            </a:r>
            <a:r>
              <a:rPr lang="en-US" sz="2600" dirty="0">
                <a:solidFill>
                  <a:schemeClr val="bg1"/>
                </a:solidFill>
              </a:rPr>
              <a:t>age 38</a:t>
            </a:r>
          </a:p>
          <a:p>
            <a:pPr marL="0" indent="0">
              <a:buFont typeface="Lucida Grande" panose="020B0600040502020204" pitchFamily="34" charset="0"/>
              <a:buNone/>
            </a:pPr>
            <a:r>
              <a:rPr lang="en-US" sz="2400" dirty="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Skills practice: patient 1</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658056346"/>
              </p:ext>
            </p:extLst>
          </p:nvPr>
        </p:nvGraphicFramePr>
        <p:xfrm>
          <a:off x="609600" y="1596787"/>
          <a:ext cx="6075469" cy="4359065"/>
        </p:xfrm>
        <a:graphic>
          <a:graphicData uri="http://schemas.openxmlformats.org/drawingml/2006/table">
            <a:tbl>
              <a:tblPr firstRow="1" bandRow="1">
                <a:tableStyleId>{5C22544A-7EE6-4342-B048-85BDC9FD1C3A}</a:tableStyleId>
              </a:tblPr>
              <a:tblGrid>
                <a:gridCol w="1734147">
                  <a:extLst>
                    <a:ext uri="{9D8B030D-6E8A-4147-A177-3AD203B41FA5}">
                      <a16:colId xmlns:a16="http://schemas.microsoft.com/office/drawing/2014/main" val="3889081879"/>
                    </a:ext>
                  </a:extLst>
                </a:gridCol>
                <a:gridCol w="4341322">
                  <a:extLst>
                    <a:ext uri="{9D8B030D-6E8A-4147-A177-3AD203B41FA5}">
                      <a16:colId xmlns:a16="http://schemas.microsoft.com/office/drawing/2014/main" val="600406677"/>
                    </a:ext>
                  </a:extLst>
                </a:gridCol>
              </a:tblGrid>
              <a:tr h="782821">
                <a:tc>
                  <a:txBody>
                    <a:bodyPr/>
                    <a:lstStyle/>
                    <a:p>
                      <a:pPr algn="l">
                        <a:lnSpc>
                          <a:spcPts val="1800"/>
                        </a:lnSpc>
                        <a:spcBef>
                          <a:spcPts val="600"/>
                        </a:spcBef>
                        <a:spcAft>
                          <a:spcPts val="600"/>
                        </a:spcAft>
                      </a:pPr>
                      <a:r>
                        <a:rPr lang="en-US" sz="1300" b="1" i="0" dirty="0">
                          <a:latin typeface="Arial"/>
                          <a:cs typeface="Arial"/>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solidFill>
                            <a:schemeClr val="tx1"/>
                          </a:solidFill>
                          <a:latin typeface="Arial"/>
                          <a:cs typeface="Arial"/>
                        </a:rPr>
                        <a:t>Planned surgery (</a:t>
                      </a:r>
                      <a:r>
                        <a:rPr lang="en-US" sz="1400" b="0" i="0" dirty="0" err="1">
                          <a:solidFill>
                            <a:schemeClr val="tx1"/>
                          </a:solidFill>
                          <a:latin typeface="Arial"/>
                          <a:cs typeface="Arial"/>
                        </a:rPr>
                        <a:t>gynaecology</a:t>
                      </a:r>
                      <a:r>
                        <a:rPr lang="en-US" sz="1400" b="0" i="0" dirty="0">
                          <a:solidFill>
                            <a:schemeClr val="tx1"/>
                          </a:solidFill>
                          <a:latin typeface="Arial"/>
                          <a:cs typeface="Arial"/>
                        </a:rPr>
                        <a:t>). </a:t>
                      </a:r>
                      <a:endParaRPr lang="en-US" dirty="0">
                        <a:latin typeface="Arial"/>
                        <a:cs typeface="Arial"/>
                      </a:endParaRPr>
                    </a:p>
                    <a:p>
                      <a:pPr lvl="0">
                        <a:lnSpc>
                          <a:spcPts val="1800"/>
                        </a:lnSpc>
                        <a:spcBef>
                          <a:spcPts val="300"/>
                        </a:spcBef>
                        <a:spcAft>
                          <a:spcPts val="300"/>
                        </a:spcAft>
                        <a:buNone/>
                      </a:pPr>
                      <a:r>
                        <a:rPr lang="en-US" sz="1400" b="0" i="0" dirty="0">
                          <a:solidFill>
                            <a:schemeClr val="tx1"/>
                          </a:solidFill>
                          <a:latin typeface="Arial"/>
                          <a:cs typeface="Arial"/>
                        </a:rPr>
                        <a:t>Expected stay 24-28 hours (bed-rest). </a:t>
                      </a:r>
                      <a:endParaRPr lang="en-US" sz="1400" b="0" i="0" dirty="0">
                        <a:solidFill>
                          <a:schemeClr val="tx1"/>
                        </a:solidFill>
                        <a:latin typeface="Arial" panose="020B0604020202020204" pitchFamily="34" charset="0"/>
                        <a:cs typeface="Arial" panose="020B0604020202020204" pitchFamily="34" charset="0"/>
                      </a:endParaRPr>
                    </a:p>
                    <a:p>
                      <a:pPr lvl="0">
                        <a:lnSpc>
                          <a:spcPts val="1800"/>
                        </a:lnSpc>
                        <a:spcBef>
                          <a:spcPts val="300"/>
                        </a:spcBef>
                        <a:spcAft>
                          <a:spcPts val="300"/>
                        </a:spcAft>
                        <a:buNone/>
                      </a:pPr>
                      <a:r>
                        <a:rPr lang="en-US" sz="1400" b="0" i="0" dirty="0">
                          <a:solidFill>
                            <a:schemeClr val="tx1"/>
                          </a:solidFill>
                          <a:latin typeface="Arial"/>
                          <a:cs typeface="Arial"/>
                        </a:rPr>
                        <a:t>We are seeing Milena one day post-op. She is in some discomfort.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643565">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Arial"/>
                          <a:cs typeface="Arial"/>
                        </a:rPr>
                        <a:t>Married, mother of two. </a:t>
                      </a:r>
                      <a:r>
                        <a:rPr lang="en-CA" sz="1400" kern="1200" dirty="0">
                          <a:solidFill>
                            <a:schemeClr val="dk1"/>
                          </a:solidFill>
                          <a:effectLst/>
                          <a:latin typeface="Arial"/>
                          <a:ea typeface="+mn-ea"/>
                          <a:cs typeface="Arial"/>
                        </a:rPr>
                        <a:t>Hospitalisation planned but difficult to be away from home and work. </a:t>
                      </a:r>
                      <a:endParaRPr lang="en-US" sz="1400" b="0" i="0" kern="1200" dirty="0">
                        <a:solidFill>
                          <a:schemeClr val="dk1"/>
                        </a:solidFill>
                        <a:effectLst/>
                        <a:latin typeface="Arial"/>
                        <a:ea typeface="+mn-ea"/>
                        <a:cs typeface="Arial"/>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279851">
                <a:tc>
                  <a:txBody>
                    <a:bodyPr/>
                    <a:lstStyle/>
                    <a:p>
                      <a:pPr algn="l">
                        <a:lnSpc>
                          <a:spcPts val="1800"/>
                        </a:lnSpc>
                        <a:spcBef>
                          <a:spcPts val="600"/>
                        </a:spcBef>
                        <a:spcAft>
                          <a:spcPts val="600"/>
                        </a:spcAft>
                      </a:pPr>
                      <a:r>
                        <a:rPr lang="en-US" sz="1300" b="1" i="0" dirty="0">
                          <a:solidFill>
                            <a:schemeClr val="bg1"/>
                          </a:solidFill>
                          <a:latin typeface="Arial"/>
                          <a:cs typeface="Arial"/>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Arial"/>
                          <a:cs typeface="Arial"/>
                        </a:rPr>
                        <a:t>15 cigarettes/day for 22 years</a:t>
                      </a:r>
                    </a:p>
                    <a:p>
                      <a:pPr>
                        <a:lnSpc>
                          <a:spcPts val="1800"/>
                        </a:lnSpc>
                        <a:spcBef>
                          <a:spcPts val="300"/>
                        </a:spcBef>
                        <a:spcAft>
                          <a:spcPts val="300"/>
                        </a:spcAft>
                      </a:pPr>
                      <a:r>
                        <a:rPr lang="en-US" sz="1400" b="0" i="0" dirty="0">
                          <a:latin typeface="Arial"/>
                          <a:cs typeface="Arial"/>
                        </a:rPr>
                        <a:t>Smokes after 30 minutes of waking </a:t>
                      </a:r>
                    </a:p>
                    <a:p>
                      <a:pPr marL="0" marR="0" lvl="0" indent="0" algn="l" defTabSz="457200" rtl="0" eaLnBrk="1" fontAlgn="auto" latinLnBrk="0" hangingPunct="1">
                        <a:lnSpc>
                          <a:spcPts val="1800"/>
                        </a:lnSpc>
                        <a:spcBef>
                          <a:spcPts val="300"/>
                        </a:spcBef>
                        <a:spcAft>
                          <a:spcPts val="300"/>
                        </a:spcAft>
                        <a:buClrTx/>
                        <a:buSzTx/>
                        <a:buFontTx/>
                        <a:buNone/>
                        <a:tabLst/>
                        <a:defRPr/>
                      </a:pPr>
                      <a:r>
                        <a:rPr lang="en-GB" sz="1400" b="0" i="0" dirty="0">
                          <a:effectLst/>
                          <a:latin typeface="Arial"/>
                          <a:ea typeface="Calibri" panose="020F0502020204030204" pitchFamily="34" charset="0"/>
                          <a:cs typeface="Arial"/>
                        </a:rPr>
                        <a:t>Has tried to quit many times, managed to stop during pregnancies. Believes it is down to willpower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279851">
                <a:tc>
                  <a:txBody>
                    <a:bodyPr/>
                    <a:lstStyle/>
                    <a:p>
                      <a:pPr algn="l">
                        <a:lnSpc>
                          <a:spcPts val="1800"/>
                        </a:lnSpc>
                        <a:spcBef>
                          <a:spcPts val="600"/>
                        </a:spcBef>
                        <a:spcAft>
                          <a:spcPts val="600"/>
                        </a:spcAft>
                      </a:pPr>
                      <a:r>
                        <a:rPr lang="en-US" sz="1300" b="1" i="0" dirty="0">
                          <a:solidFill>
                            <a:schemeClr val="bg1"/>
                          </a:solidFill>
                          <a:latin typeface="Arial"/>
                          <a:cs typeface="Arial"/>
                        </a:rPr>
                        <a:t>Inpatient treatment summary </a:t>
                      </a:r>
                      <a:endParaRPr lang="en-US" sz="1300" b="1" i="0" dirty="0">
                        <a:solidFill>
                          <a:schemeClr val="bg1"/>
                        </a:solidFill>
                        <a:latin typeface="Arial" panose="020B060402020202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Not interested in stopping at this time but agreed to support in hospital. NRT not prescribed. </a:t>
                      </a:r>
                    </a:p>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Cravings: moderate</a:t>
                      </a:r>
                    </a:p>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Withdrawal symptoms: poor mood, headache, anxious.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Melina, </a:t>
              </a:r>
              <a:r>
                <a:rPr lang="en-US" sz="1700">
                  <a:latin typeface="Century Gothic" panose="020B0502020202020204" pitchFamily="34" charset="0"/>
                </a:rPr>
                <a:t>38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6817766" y="2788772"/>
            <a:ext cx="1716634" cy="1535202"/>
          </a:xfrm>
          <a:prstGeom prst="rect">
            <a:avLst/>
          </a:prstGeom>
        </p:spPr>
      </p:pic>
      <p:sp>
        <p:nvSpPr>
          <p:cNvPr id="5" name="Footer Placeholder 3">
            <a:extLst>
              <a:ext uri="{FF2B5EF4-FFF2-40B4-BE49-F238E27FC236}">
                <a16:creationId xmlns:a16="http://schemas.microsoft.com/office/drawing/2014/main" id="{EF258A38-01A2-E3F4-CF0E-343D8BB10B2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C06BC-A42A-EDC5-E4B9-84F9B497AD8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D821334-A037-1C99-0CA5-8EFABC200A87}"/>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51D14CF9-2BCB-BBB6-AFEF-626052D31702}"/>
              </a:ext>
            </a:extLst>
          </p:cNvPr>
          <p:cNvPicPr>
            <a:picLocks noChangeAspect="1"/>
          </p:cNvPicPr>
          <p:nvPr/>
        </p:nvPicPr>
        <p:blipFill>
          <a:blip r:embed="rId4"/>
          <a:srcRect/>
          <a:stretch/>
        </p:blipFill>
        <p:spPr>
          <a:xfrm>
            <a:off x="720303" y="189517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65BD54D1-2C14-6A41-DA9E-339E2DDC9E8D}"/>
              </a:ext>
            </a:extLst>
          </p:cNvPr>
          <p:cNvSpPr txBox="1">
            <a:spLocks/>
          </p:cNvSpPr>
          <p:nvPr/>
        </p:nvSpPr>
        <p:spPr bwMode="auto">
          <a:xfrm>
            <a:off x="1323712" y="189517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1.	</a:t>
            </a:r>
            <a:r>
              <a:rPr lang="en-US" sz="1500" b="1" spc="-3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BE27B71C-BAAC-1CB7-09C3-1DF3CD4EC723}"/>
              </a:ext>
            </a:extLst>
          </p:cNvPr>
          <p:cNvPicPr>
            <a:picLocks noChangeAspect="1"/>
          </p:cNvPicPr>
          <p:nvPr/>
        </p:nvPicPr>
        <p:blipFill>
          <a:blip r:embed="rId5"/>
          <a:srcRect/>
          <a:stretch/>
        </p:blipFill>
        <p:spPr>
          <a:xfrm>
            <a:off x="720303" y="264982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F6D7B35B-730C-1463-59D4-2093F171B2B9}"/>
              </a:ext>
            </a:extLst>
          </p:cNvPr>
          <p:cNvSpPr txBox="1">
            <a:spLocks/>
          </p:cNvSpPr>
          <p:nvPr/>
        </p:nvSpPr>
        <p:spPr bwMode="auto">
          <a:xfrm>
            <a:off x="1323711" y="264982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2.	</a:t>
            </a:r>
            <a:r>
              <a:rPr lang="en-US" sz="1500" b="1">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7953613D-25EF-F1C0-5DD2-21751DE86081}"/>
              </a:ext>
            </a:extLst>
          </p:cNvPr>
          <p:cNvSpPr txBox="1">
            <a:spLocks/>
          </p:cNvSpPr>
          <p:nvPr/>
        </p:nvSpPr>
        <p:spPr bwMode="auto">
          <a:xfrm>
            <a:off x="1389027" y="3562232"/>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a:latin typeface="Arial" panose="020B0604020202020204" pitchFamily="34" charset="0"/>
                <a:cs typeface="Arial" panose="020B0604020202020204" pitchFamily="34" charset="0"/>
              </a:rPr>
              <a:t>3.	</a:t>
            </a:r>
            <a:r>
              <a:rPr lang="en-US" sz="1500" b="1">
                <a:latin typeface="Arial" panose="020B0604020202020204" pitchFamily="34" charset="0"/>
                <a:cs typeface="Arial" panose="020B0604020202020204" pitchFamily="34" charset="0"/>
              </a:rPr>
              <a:t>Conduct assessment </a:t>
            </a:r>
          </a:p>
          <a:p>
            <a:pPr marL="228600" indent="0">
              <a:lnSpc>
                <a:spcPts val="2500"/>
              </a:lnSpc>
              <a:spcBef>
                <a:spcPts val="0"/>
              </a:spcBef>
              <a:spcAft>
                <a:spcPts val="0"/>
              </a:spcAft>
              <a:buClr>
                <a:srgbClr val="00A7FF"/>
              </a:buClr>
              <a:buNone/>
              <a:tabLst>
                <a:tab pos="1285875" algn="l"/>
              </a:tabLst>
            </a:pPr>
            <a:endParaRPr lang="en-US" sz="140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9EC3B252-86E3-1659-735B-AB48FCEB673F}"/>
              </a:ext>
            </a:extLst>
          </p:cNvPr>
          <p:cNvPicPr>
            <a:picLocks noChangeAspect="1"/>
          </p:cNvPicPr>
          <p:nvPr/>
        </p:nvPicPr>
        <p:blipFill>
          <a:blip r:embed="rId6"/>
          <a:srcRect/>
          <a:stretch/>
        </p:blipFill>
        <p:spPr>
          <a:xfrm>
            <a:off x="720303" y="421245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AC4C0B96-E57B-06AF-9A15-E6EB9275EBBC}"/>
              </a:ext>
            </a:extLst>
          </p:cNvPr>
          <p:cNvPicPr>
            <a:picLocks noChangeAspect="1"/>
          </p:cNvPicPr>
          <p:nvPr/>
        </p:nvPicPr>
        <p:blipFill>
          <a:blip r:embed="rId7"/>
          <a:srcRect/>
          <a:stretch/>
        </p:blipFill>
        <p:spPr>
          <a:xfrm>
            <a:off x="720303" y="507095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3FAF73D8-3964-1C82-5C5F-7C7BE1DA520C}"/>
              </a:ext>
            </a:extLst>
          </p:cNvPr>
          <p:cNvPicPr>
            <a:picLocks noChangeAspect="1"/>
          </p:cNvPicPr>
          <p:nvPr/>
        </p:nvPicPr>
        <p:blipFill>
          <a:blip r:embed="rId8"/>
          <a:srcRect/>
          <a:stretch/>
        </p:blipFill>
        <p:spPr>
          <a:xfrm>
            <a:off x="720303" y="340447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268826E5-A2AB-AD7C-DAA1-071F0D94909B}"/>
              </a:ext>
            </a:extLst>
          </p:cNvPr>
          <p:cNvSpPr txBox="1">
            <a:spLocks/>
          </p:cNvSpPr>
          <p:nvPr/>
        </p:nvSpPr>
        <p:spPr bwMode="auto">
          <a:xfrm>
            <a:off x="1323712" y="507095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5.	</a:t>
            </a:r>
            <a:r>
              <a:rPr lang="en-US" sz="1500" b="1">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BEB4CAFC-5867-D645-546C-BD2EAE544794}"/>
              </a:ext>
            </a:extLst>
          </p:cNvPr>
          <p:cNvSpPr txBox="1">
            <a:spLocks/>
          </p:cNvSpPr>
          <p:nvPr/>
        </p:nvSpPr>
        <p:spPr bwMode="auto">
          <a:xfrm>
            <a:off x="1323712" y="421245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a:latin typeface="Arial" panose="020B0604020202020204" pitchFamily="34" charset="0"/>
                <a:cs typeface="Arial" panose="020B0604020202020204" pitchFamily="34" charset="0"/>
              </a:rPr>
              <a:t>4.	</a:t>
            </a:r>
            <a:r>
              <a:rPr lang="en-US" sz="1500" b="1" spc="-30">
                <a:latin typeface="Arial" panose="020B0604020202020204" pitchFamily="34" charset="0"/>
                <a:cs typeface="Arial" panose="020B0604020202020204" pitchFamily="34" charset="0"/>
              </a:rPr>
              <a:t>Agree to treatment plan and provide specialist support during inpatient stay</a:t>
            </a:r>
            <a:endParaRPr lang="en-US" sz="1500" b="1">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89EA0F30-5E68-EDED-DF49-51BD90C47F00}"/>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a:solidFill>
                  <a:schemeClr val="accent1"/>
                </a:solidFill>
              </a:rPr>
              <a:t>Specialist Assessment &amp; Treatment Plan:</a:t>
            </a:r>
            <a:br>
              <a:rPr lang="en-US">
                <a:solidFill>
                  <a:schemeClr val="accent1"/>
                </a:solidFill>
              </a:rPr>
            </a:br>
            <a:r>
              <a:rPr lang="en-US" sz="2100">
                <a:solidFill>
                  <a:schemeClr val="tx1"/>
                </a:solidFill>
              </a:rPr>
              <a:t>Initial Assessment</a:t>
            </a:r>
          </a:p>
        </p:txBody>
      </p:sp>
      <p:sp>
        <p:nvSpPr>
          <p:cNvPr id="2" name="TextBox 1">
            <a:extLst>
              <a:ext uri="{FF2B5EF4-FFF2-40B4-BE49-F238E27FC236}">
                <a16:creationId xmlns:a16="http://schemas.microsoft.com/office/drawing/2014/main" id="{CEFA20C7-8EF9-ACF6-F7C7-C5B5D2117903}"/>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0"/>
              </a:spcBef>
              <a:spcAft>
                <a:spcPts val="0"/>
              </a:spcAft>
              <a:buClr>
                <a:srgbClr val="C10C21"/>
              </a:buClr>
            </a:pPr>
            <a:r>
              <a:rPr lang="en-US" sz="2000" dirty="0">
                <a:solidFill>
                  <a:schemeClr val="bg2"/>
                </a:solidFill>
              </a:rPr>
              <a:t>Module 14</a:t>
            </a:r>
          </a:p>
          <a:p>
            <a:pPr algn="ctr">
              <a:spcBef>
                <a:spcPts val="0"/>
              </a:spcBef>
              <a:spcAft>
                <a:spcPts val="0"/>
              </a:spcAft>
              <a:buClr>
                <a:srgbClr val="C10C21"/>
              </a:buClr>
            </a:pPr>
            <a:r>
              <a:rPr lang="en-US" sz="2000" dirty="0">
                <a:solidFill>
                  <a:schemeClr val="bg2"/>
                </a:solidFill>
              </a:rPr>
              <a:t>Handout 1</a:t>
            </a:r>
          </a:p>
        </p:txBody>
      </p:sp>
    </p:spTree>
    <p:extLst>
      <p:ext uri="{BB962C8B-B14F-4D97-AF65-F5344CB8AC3E}">
        <p14:creationId xmlns:p14="http://schemas.microsoft.com/office/powerpoint/2010/main" val="425129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5720F-9256-BE45-B68F-F75C95E7A3C1}"/>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546860"/>
          </a:xfrm>
        </p:spPr>
        <p:txBody>
          <a:bodyPr/>
          <a:lstStyle/>
          <a:p>
            <a:pPr algn="ctr"/>
            <a:r>
              <a:rPr lang="en-US" sz="3200" b="1"/>
              <a:t>Over to you…</a:t>
            </a:r>
          </a:p>
        </p:txBody>
      </p:sp>
    </p:spTree>
    <p:extLst>
      <p:ext uri="{BB962C8B-B14F-4D97-AF65-F5344CB8AC3E}">
        <p14:creationId xmlns:p14="http://schemas.microsoft.com/office/powerpoint/2010/main" val="1166855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John </a:t>
            </a:r>
            <a:r>
              <a:rPr lang="en-US" sz="2600" dirty="0">
                <a:solidFill>
                  <a:schemeClr val="bg1"/>
                </a:solidFill>
              </a:rPr>
              <a:t>– age 67</a:t>
            </a:r>
          </a:p>
          <a:p>
            <a:pPr marL="0" indent="0">
              <a:buNone/>
            </a:pPr>
            <a:r>
              <a:rPr lang="en-US" sz="2400" dirty="0">
                <a:solidFill>
                  <a:schemeClr val="accent3"/>
                </a:solidFill>
              </a:rPr>
              <a:t>Smokes 50 cigarettes/day; 52 years</a:t>
            </a:r>
          </a:p>
        </p:txBody>
      </p:sp>
    </p:spTree>
    <p:extLst>
      <p:ext uri="{BB962C8B-B14F-4D97-AF65-F5344CB8AC3E}">
        <p14:creationId xmlns:p14="http://schemas.microsoft.com/office/powerpoint/2010/main" val="61045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NHS Standard Treatment Plan (STP)</a:t>
            </a:r>
          </a:p>
        </p:txBody>
      </p:sp>
      <p:pic>
        <p:nvPicPr>
          <p:cNvPr id="4" name="Graphic 3">
            <a:extLst>
              <a:ext uri="{FF2B5EF4-FFF2-40B4-BE49-F238E27FC236}">
                <a16:creationId xmlns:a16="http://schemas.microsoft.com/office/drawing/2014/main" id="{E524C9BA-AD98-6090-83EE-3A90442C0BC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147731" y="1311101"/>
            <a:ext cx="2664669" cy="4930437"/>
          </a:xfrm>
          <a:prstGeom prst="rect">
            <a:avLst/>
          </a:prstGeom>
          <a:effectLst>
            <a:outerShdw blurRad="317500" dist="76200" dir="5400000" algn="ctr" rotWithShape="0">
              <a:srgbClr val="000000">
                <a:alpha val="25000"/>
              </a:srgbClr>
            </a:outerShdw>
          </a:effectLst>
        </p:spPr>
      </p:pic>
      <p:pic>
        <p:nvPicPr>
          <p:cNvPr id="3" name="Picture 2">
            <a:extLst>
              <a:ext uri="{FF2B5EF4-FFF2-40B4-BE49-F238E27FC236}">
                <a16:creationId xmlns:a16="http://schemas.microsoft.com/office/drawing/2014/main" id="{16EA9D0B-907B-5FE9-CA0B-DE2792F23754}"/>
              </a:ext>
            </a:extLst>
          </p:cNvPr>
          <p:cNvPicPr>
            <a:picLocks noChangeAspect="1"/>
          </p:cNvPicPr>
          <p:nvPr/>
        </p:nvPicPr>
        <p:blipFill>
          <a:blip r:embed="rId5"/>
          <a:stretch>
            <a:fillRect/>
          </a:stretch>
        </p:blipFill>
        <p:spPr>
          <a:xfrm>
            <a:off x="1410821" y="1786744"/>
            <a:ext cx="2815215" cy="3979151"/>
          </a:xfrm>
          <a:prstGeom prst="rect">
            <a:avLst/>
          </a:prstGeom>
          <a:effectLst>
            <a:outerShdw blurRad="254000" dist="63500" dir="5400000" algn="ctr" rotWithShape="0">
              <a:srgbClr val="000000">
                <a:alpha val="15000"/>
              </a:srgbClr>
            </a:outerShdw>
          </a:effectLst>
        </p:spPr>
      </p:pic>
      <p:sp>
        <p:nvSpPr>
          <p:cNvPr id="5" name="Footer Placeholder 3">
            <a:extLst>
              <a:ext uri="{FF2B5EF4-FFF2-40B4-BE49-F238E27FC236}">
                <a16:creationId xmlns:a16="http://schemas.microsoft.com/office/drawing/2014/main" id="{C7FA5452-F48B-FA25-A070-3317BC0FBE12}"/>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35695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8172C-147B-9041-7DD9-92CEFEBB62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16D5D6-D285-F72D-A920-DE2E07672D2D}"/>
              </a:ext>
            </a:extLst>
          </p:cNvPr>
          <p:cNvSpPr>
            <a:spLocks noGrp="1"/>
          </p:cNvSpPr>
          <p:nvPr>
            <p:ph type="title"/>
          </p:nvPr>
        </p:nvSpPr>
        <p:spPr>
          <a:xfrm>
            <a:off x="571500" y="152400"/>
            <a:ext cx="7962900" cy="1066800"/>
          </a:xfrm>
        </p:spPr>
        <p:txBody>
          <a:bodyPr wrap="square" anchor="ctr">
            <a:normAutofit/>
          </a:bodyPr>
          <a:lstStyle/>
          <a:p>
            <a:r>
              <a:rPr lang="en-US" dirty="0"/>
              <a:t>Skills practice: practitioner</a:t>
            </a:r>
          </a:p>
        </p:txBody>
      </p:sp>
      <p:sp>
        <p:nvSpPr>
          <p:cNvPr id="4" name="Text Placeholder 3">
            <a:extLst>
              <a:ext uri="{FF2B5EF4-FFF2-40B4-BE49-F238E27FC236}">
                <a16:creationId xmlns:a16="http://schemas.microsoft.com/office/drawing/2014/main" id="{AD279571-F89C-35F1-810A-A6564871F138}"/>
              </a:ext>
            </a:extLst>
          </p:cNvPr>
          <p:cNvSpPr>
            <a:spLocks noGrp="1"/>
          </p:cNvSpPr>
          <p:nvPr>
            <p:ph sz="half" idx="1"/>
          </p:nvPr>
        </p:nvSpPr>
        <p:spPr>
          <a:xfrm>
            <a:off x="571500" y="1752601"/>
            <a:ext cx="3771900" cy="4267200"/>
          </a:xfrm>
        </p:spPr>
        <p:txBody>
          <a:bodyPr wrap="square" anchor="t">
            <a:noAutofit/>
          </a:bodyPr>
          <a:lstStyle/>
          <a:p>
            <a:pPr marL="0" indent="0">
              <a:spcBef>
                <a:spcPts val="0"/>
              </a:spcBef>
              <a:spcAft>
                <a:spcPts val="0"/>
              </a:spcAft>
              <a:buNone/>
            </a:pPr>
            <a:r>
              <a:rPr lang="en-GB" sz="1600" b="1" dirty="0">
                <a:solidFill>
                  <a:schemeClr val="accent1"/>
                </a:solidFill>
              </a:rPr>
              <a:t>Group size: </a:t>
            </a:r>
            <a:r>
              <a:rPr lang="en-GB" sz="1600" dirty="0"/>
              <a:t>Pairs – one person plays the TDA, the other the patient</a:t>
            </a:r>
          </a:p>
          <a:p>
            <a:pPr marL="0" indent="0">
              <a:spcBef>
                <a:spcPts val="0"/>
              </a:spcBef>
              <a:spcAft>
                <a:spcPts val="0"/>
              </a:spcAft>
              <a:buNone/>
            </a:pPr>
            <a:endParaRPr lang="en-GB" sz="1600" b="1" dirty="0">
              <a:solidFill>
                <a:schemeClr val="accent1"/>
              </a:solidFill>
            </a:endParaRPr>
          </a:p>
          <a:p>
            <a:pPr marL="0" indent="0">
              <a:spcBef>
                <a:spcPts val="0"/>
              </a:spcBef>
              <a:spcAft>
                <a:spcPts val="0"/>
              </a:spcAft>
              <a:buNone/>
            </a:pPr>
            <a:r>
              <a:rPr lang="en-GB" sz="1600" b="1" dirty="0">
                <a:solidFill>
                  <a:schemeClr val="accent1"/>
                </a:solidFill>
              </a:rPr>
              <a:t>Duration: </a:t>
            </a:r>
            <a:r>
              <a:rPr lang="en-GB" sz="1600" dirty="0">
                <a:solidFill>
                  <a:schemeClr val="accent1"/>
                </a:solidFill>
              </a:rPr>
              <a:t>12–15 minutes</a:t>
            </a:r>
          </a:p>
          <a:p>
            <a:pPr marL="287655" indent="-288290">
              <a:spcBef>
                <a:spcPts val="0"/>
              </a:spcBef>
              <a:spcAft>
                <a:spcPts val="0"/>
              </a:spcAft>
            </a:pPr>
            <a:r>
              <a:rPr lang="en-US" sz="1600" dirty="0"/>
              <a:t>Practice the core communication skills</a:t>
            </a:r>
          </a:p>
          <a:p>
            <a:pPr marL="287655" indent="-288290">
              <a:spcBef>
                <a:spcPts val="0"/>
              </a:spcBef>
              <a:spcAft>
                <a:spcPts val="0"/>
              </a:spcAft>
            </a:pPr>
            <a:r>
              <a:rPr lang="en-US" sz="1600" dirty="0"/>
              <a:t>Use the clinical checklist to ask questions to ensure you cover all the BCTs</a:t>
            </a:r>
          </a:p>
        </p:txBody>
      </p:sp>
      <p:pic>
        <p:nvPicPr>
          <p:cNvPr id="6" name="Picture 5" descr="A medical checklist with blue text&#10;&#10;Description automatically generated">
            <a:extLst>
              <a:ext uri="{FF2B5EF4-FFF2-40B4-BE49-F238E27FC236}">
                <a16:creationId xmlns:a16="http://schemas.microsoft.com/office/drawing/2014/main" id="{C07E271F-1A19-FAA7-AE62-9B4DD21A8917}"/>
              </a:ext>
            </a:extLst>
          </p:cNvPr>
          <p:cNvPicPr>
            <a:picLocks noChangeAspect="1"/>
          </p:cNvPicPr>
          <p:nvPr/>
        </p:nvPicPr>
        <p:blipFill>
          <a:blip r:embed="rId3"/>
          <a:stretch>
            <a:fillRect/>
          </a:stretch>
        </p:blipFill>
        <p:spPr>
          <a:xfrm>
            <a:off x="4810381" y="1532839"/>
            <a:ext cx="3776546" cy="4267200"/>
          </a:xfrm>
          <a:prstGeom prst="rect">
            <a:avLst/>
          </a:prstGeom>
          <a:ln>
            <a:solidFill>
              <a:schemeClr val="tx1"/>
            </a:solidFill>
          </a:ln>
        </p:spPr>
      </p:pic>
      <p:sp>
        <p:nvSpPr>
          <p:cNvPr id="3" name="Footer Placeholder 3">
            <a:extLst>
              <a:ext uri="{FF2B5EF4-FFF2-40B4-BE49-F238E27FC236}">
                <a16:creationId xmlns:a16="http://schemas.microsoft.com/office/drawing/2014/main" id="{DAFAE1FF-7E61-C6D5-5E91-822A7F4A5E9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TextBox 4">
            <a:extLst>
              <a:ext uri="{FF2B5EF4-FFF2-40B4-BE49-F238E27FC236}">
                <a16:creationId xmlns:a16="http://schemas.microsoft.com/office/drawing/2014/main" id="{6FCCC579-5852-FA7B-3990-EF5FC360620E}"/>
              </a:ext>
            </a:extLst>
          </p:cNvPr>
          <p:cNvSpPr txBox="1"/>
          <p:nvPr/>
        </p:nvSpPr>
        <p:spPr bwMode="auto">
          <a:xfrm>
            <a:off x="788545" y="5237286"/>
            <a:ext cx="1668905" cy="829454"/>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14</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lang="en-US" sz="2000" dirty="0">
                <a:solidFill>
                  <a:schemeClr val="bg2"/>
                </a:solidFill>
                <a:latin typeface="+mn-lt"/>
              </a:rPr>
              <a:t>Handout 1</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92608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100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latin typeface="Arial"/>
                <a:cs typeface="Arial"/>
              </a:rPr>
              <a:t>Skills practice: patient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149958005"/>
              </p:ext>
            </p:extLst>
          </p:nvPr>
        </p:nvGraphicFramePr>
        <p:xfrm>
          <a:off x="571500" y="1572684"/>
          <a:ext cx="5920760" cy="4455048"/>
        </p:xfrm>
        <a:graphic>
          <a:graphicData uri="http://schemas.openxmlformats.org/drawingml/2006/table">
            <a:tbl>
              <a:tblPr firstRow="1" bandRow="1">
                <a:tableStyleId>{5C22544A-7EE6-4342-B048-85BDC9FD1C3A}</a:tableStyleId>
              </a:tblPr>
              <a:tblGrid>
                <a:gridCol w="1789809">
                  <a:extLst>
                    <a:ext uri="{9D8B030D-6E8A-4147-A177-3AD203B41FA5}">
                      <a16:colId xmlns:a16="http://schemas.microsoft.com/office/drawing/2014/main" val="3889081879"/>
                    </a:ext>
                  </a:extLst>
                </a:gridCol>
                <a:gridCol w="4130951">
                  <a:extLst>
                    <a:ext uri="{9D8B030D-6E8A-4147-A177-3AD203B41FA5}">
                      <a16:colId xmlns:a16="http://schemas.microsoft.com/office/drawing/2014/main" val="600406677"/>
                    </a:ext>
                  </a:extLst>
                </a:gridCol>
              </a:tblGrid>
              <a:tr h="800374">
                <a:tc>
                  <a:txBody>
                    <a:bodyPr/>
                    <a:lstStyle/>
                    <a:p>
                      <a:pPr algn="l">
                        <a:lnSpc>
                          <a:spcPts val="1800"/>
                        </a:lnSpc>
                        <a:spcBef>
                          <a:spcPts val="600"/>
                        </a:spcBef>
                        <a:spcAft>
                          <a:spcPts val="600"/>
                        </a:spcAft>
                      </a:pPr>
                      <a:r>
                        <a:rPr lang="en-US" sz="13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Double cardiac bypass. Had previous angioplasty. You are seeing him one day following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69214">
                <a:tc>
                  <a:txBody>
                    <a:bodyPr/>
                    <a:lstStyle/>
                    <a:p>
                      <a:pPr algn="l">
                        <a:lnSpc>
                          <a:spcPts val="1800"/>
                        </a:lnSpc>
                        <a:spcBef>
                          <a:spcPts val="600"/>
                        </a:spcBef>
                        <a:spcAft>
                          <a:spcPts val="600"/>
                        </a:spcAft>
                      </a:pPr>
                      <a:r>
                        <a:rPr lang="en-US" sz="13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Lives 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46212">
                <a:tc>
                  <a:txBody>
                    <a:bodyPr/>
                    <a:lstStyle/>
                    <a:p>
                      <a:pPr algn="l">
                        <a:lnSpc>
                          <a:spcPts val="1800"/>
                        </a:lnSpc>
                        <a:spcBef>
                          <a:spcPts val="600"/>
                        </a:spcBef>
                        <a:spcAft>
                          <a:spcPts val="600"/>
                        </a:spcAft>
                      </a:pPr>
                      <a:r>
                        <a:rPr lang="en-US" sz="1300" b="1" i="0">
                          <a:solidFill>
                            <a:schemeClr val="bg1"/>
                          </a:solidFill>
                          <a:latin typeface="+mn-lt"/>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Had decided he would rather stop smoking after his surgery. Not certain how he will cope..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841474">
                <a:tc>
                  <a:txBody>
                    <a:bodyPr/>
                    <a:lstStyle/>
                    <a:p>
                      <a:pPr algn="l">
                        <a:lnSpc>
                          <a:spcPts val="1800"/>
                        </a:lnSpc>
                        <a:spcBef>
                          <a:spcPts val="600"/>
                        </a:spcBef>
                        <a:spcAft>
                          <a:spcPts val="600"/>
                        </a:spcAft>
                      </a:pPr>
                      <a:r>
                        <a:rPr lang="en-US" sz="1300" b="1" i="0">
                          <a:solidFill>
                            <a:schemeClr val="bg1"/>
                          </a:solidFill>
                          <a:latin typeface="+mn-lt"/>
                        </a:rPr>
                        <a:t>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40-50 cigarettes/day for 52 years.</a:t>
                      </a:r>
                    </a:p>
                    <a:p>
                      <a:pPr>
                        <a:lnSpc>
                          <a:spcPts val="1800"/>
                        </a:lnSpc>
                        <a:spcBef>
                          <a:spcPts val="600"/>
                        </a:spcBef>
                        <a:spcAft>
                          <a:spcPts val="600"/>
                        </a:spcAft>
                      </a:pPr>
                      <a:r>
                        <a:rPr lang="en-US" sz="1400" b="0" i="0" dirty="0">
                          <a:solidFill>
                            <a:schemeClr val="tx1"/>
                          </a:solidFill>
                          <a:latin typeface="+mn-lt"/>
                        </a:rPr>
                        <a:t>Wakes in evenings to smoke. Smokes within five minutes of waking in morning.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824248">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US" sz="1300" b="1" i="0" dirty="0">
                          <a:solidFill>
                            <a:schemeClr val="bg1"/>
                          </a:solidFill>
                          <a:latin typeface="+mn-lt"/>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0" i="0" dirty="0">
                          <a:solidFill>
                            <a:schemeClr val="tx1"/>
                          </a:solidFill>
                          <a:effectLst/>
                          <a:latin typeface="+mn-lt"/>
                          <a:ea typeface="Calibri" panose="020F0502020204030204" pitchFamily="34" charset="0"/>
                          <a:cs typeface="Times New Roman" panose="02020603050405020304" pitchFamily="18" charset="0"/>
                        </a:rPr>
                        <a:t>Has tried to quit many times. Believes is its down to willpower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71408901"/>
                  </a:ext>
                </a:extLst>
              </a:tr>
              <a:tr h="60530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US" sz="1300" b="1" i="0" dirty="0">
                          <a:solidFill>
                            <a:schemeClr val="bg1"/>
                          </a:solidFill>
                          <a:latin typeface="+mn-lt"/>
                        </a:rPr>
                        <a:t>Inpatient treatment summary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B0F0"/>
                    </a:solidFill>
                  </a:tcPr>
                </a:tc>
                <a:tc>
                  <a:txBody>
                    <a:bodyPr/>
                    <a:lstStyle/>
                    <a:p>
                      <a:pPr lvl="0">
                        <a:lnSpc>
                          <a:spcPts val="1800"/>
                        </a:lnSpc>
                        <a:spcBef>
                          <a:spcPts val="600"/>
                        </a:spcBef>
                        <a:spcAft>
                          <a:spcPts val="600"/>
                        </a:spcAft>
                        <a:buNone/>
                      </a:pPr>
                      <a:r>
                        <a:rPr lang="en-US" sz="1400" b="0" i="0" dirty="0">
                          <a:solidFill>
                            <a:schemeClr val="tx1"/>
                          </a:solidFill>
                          <a:latin typeface="+mn-lt"/>
                        </a:rPr>
                        <a:t>NRT has yet to be prescribed.</a:t>
                      </a:r>
                    </a:p>
                    <a:p>
                      <a:pPr lvl="0">
                        <a:lnSpc>
                          <a:spcPts val="1800"/>
                        </a:lnSpc>
                        <a:spcBef>
                          <a:spcPts val="600"/>
                        </a:spcBef>
                        <a:spcAft>
                          <a:spcPts val="600"/>
                        </a:spcAft>
                        <a:buNone/>
                      </a:pPr>
                      <a:r>
                        <a:rPr lang="en-US" sz="1400" b="0" i="0" dirty="0">
                          <a:solidFill>
                            <a:schemeClr val="tx1"/>
                          </a:solidFill>
                          <a:latin typeface="+mn-lt"/>
                        </a:rPr>
                        <a:t>Withdrawal symptoms: restless, difficulty sleeping, cravings (severity of 3–4).</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6944118" y="2830836"/>
            <a:ext cx="1628382" cy="1547331"/>
          </a:xfrm>
          <a:prstGeom prst="rect">
            <a:avLst/>
          </a:prstGeom>
        </p:spPr>
      </p:pic>
      <p:sp>
        <p:nvSpPr>
          <p:cNvPr id="8" name="Footer Placeholder 3">
            <a:extLst>
              <a:ext uri="{FF2B5EF4-FFF2-40B4-BE49-F238E27FC236}">
                <a16:creationId xmlns:a16="http://schemas.microsoft.com/office/drawing/2014/main" id="{86FF61C9-AE40-F7E3-32C8-F222A9C2BF8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3" name="TextBox 2">
            <a:extLst>
              <a:ext uri="{FF2B5EF4-FFF2-40B4-BE49-F238E27FC236}">
                <a16:creationId xmlns:a16="http://schemas.microsoft.com/office/drawing/2014/main" id="{DAF2F71D-736F-5B30-A5C5-A3CB1ED475EC}"/>
              </a:ext>
            </a:extLst>
          </p:cNvPr>
          <p:cNvSpPr txBox="1"/>
          <p:nvPr/>
        </p:nvSpPr>
        <p:spPr bwMode="auto">
          <a:xfrm>
            <a:off x="6645060" y="360090"/>
            <a:ext cx="1668905" cy="829454"/>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14</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lang="en-US" sz="2000" dirty="0">
                <a:solidFill>
                  <a:schemeClr val="bg2"/>
                </a:solidFill>
                <a:latin typeface="+mn-lt"/>
              </a:rPr>
              <a:t>Handout 2</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2473372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C9C6C-FF9B-CDBD-5335-72B9A2A789B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9DE8A7D-FBCD-76A5-3E69-77B3149BB677}"/>
              </a:ext>
            </a:extLst>
          </p:cNvPr>
          <p:cNvSpPr txBox="1"/>
          <p:nvPr/>
        </p:nvSpPr>
        <p:spPr bwMode="auto">
          <a:xfrm>
            <a:off x="814388" y="728663"/>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Subtitle 2">
            <a:extLst>
              <a:ext uri="{FF2B5EF4-FFF2-40B4-BE49-F238E27FC236}">
                <a16:creationId xmlns:a16="http://schemas.microsoft.com/office/drawing/2014/main" id="{A3D726FB-3E99-CEBD-3FFA-52ED6779DE4D}"/>
              </a:ext>
            </a:extLst>
          </p:cNvPr>
          <p:cNvSpPr>
            <a:spLocks noGrp="1"/>
          </p:cNvSpPr>
          <p:nvPr>
            <p:ph type="subTitle" idx="1"/>
          </p:nvPr>
        </p:nvSpPr>
        <p:spPr>
          <a:xfrm>
            <a:off x="0" y="2410276"/>
            <a:ext cx="9144000" cy="1680499"/>
          </a:xfrm>
        </p:spPr>
        <p:txBody>
          <a:bodyPr anchor="t"/>
          <a:lstStyle/>
          <a:p>
            <a:pPr algn="ctr">
              <a:spcBef>
                <a:spcPts val="0"/>
              </a:spcBef>
              <a:spcAft>
                <a:spcPts val="0"/>
              </a:spcAft>
            </a:pPr>
            <a:r>
              <a:rPr lang="en-US" sz="2200" b="0" dirty="0">
                <a:solidFill>
                  <a:srgbClr val="F79645"/>
                </a:solidFill>
                <a:effectLst>
                  <a:outerShdw blurRad="254000" dist="76200" dir="5400000" algn="ctr" rotWithShape="0">
                    <a:srgbClr val="000000">
                      <a:alpha val="0"/>
                    </a:srgbClr>
                  </a:outerShdw>
                </a:effectLst>
              </a:rPr>
              <a:t>Skills practice </a:t>
            </a: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4206101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778588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767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39A3C-EE58-F468-B4C8-78EA928226F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9D40F85-DB88-EB60-36AA-55A0C6D585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1F0E27BB-38F8-6AA0-35F3-7AF661FDD8D4}"/>
              </a:ext>
            </a:extLst>
          </p:cNvPr>
          <p:cNvPicPr>
            <a:picLocks noChangeAspect="1"/>
          </p:cNvPicPr>
          <p:nvPr/>
        </p:nvPicPr>
        <p:blipFill>
          <a:blip r:embed="rId4"/>
          <a:srcRect/>
          <a:stretch/>
        </p:blipFill>
        <p:spPr>
          <a:xfrm>
            <a:off x="720303" y="189517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B859C34-4511-29F6-4E39-B996DBE71AD7}"/>
              </a:ext>
            </a:extLst>
          </p:cNvPr>
          <p:cNvSpPr txBox="1">
            <a:spLocks/>
          </p:cNvSpPr>
          <p:nvPr/>
        </p:nvSpPr>
        <p:spPr bwMode="auto">
          <a:xfrm>
            <a:off x="1323712" y="189517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1.	</a:t>
            </a:r>
            <a:r>
              <a:rPr lang="en-US" sz="1500" b="1" spc="-3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393CBBBC-2794-CC0A-13ED-4402C2C46A67}"/>
              </a:ext>
            </a:extLst>
          </p:cNvPr>
          <p:cNvPicPr>
            <a:picLocks noChangeAspect="1"/>
          </p:cNvPicPr>
          <p:nvPr/>
        </p:nvPicPr>
        <p:blipFill>
          <a:blip r:embed="rId5"/>
          <a:srcRect/>
          <a:stretch/>
        </p:blipFill>
        <p:spPr>
          <a:xfrm>
            <a:off x="720303" y="264982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6CE8A7CB-D084-5F95-C5D6-DCB52BA5B8F6}"/>
              </a:ext>
            </a:extLst>
          </p:cNvPr>
          <p:cNvSpPr txBox="1">
            <a:spLocks/>
          </p:cNvSpPr>
          <p:nvPr/>
        </p:nvSpPr>
        <p:spPr bwMode="auto">
          <a:xfrm>
            <a:off x="1323711" y="264982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2.	</a:t>
            </a:r>
            <a:r>
              <a:rPr lang="en-US" sz="1500" b="1">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CDBFACBC-2829-8679-266D-B72CEC191306}"/>
              </a:ext>
            </a:extLst>
          </p:cNvPr>
          <p:cNvSpPr txBox="1">
            <a:spLocks/>
          </p:cNvSpPr>
          <p:nvPr/>
        </p:nvSpPr>
        <p:spPr bwMode="auto">
          <a:xfrm>
            <a:off x="1389027" y="3562232"/>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a:latin typeface="Arial" panose="020B0604020202020204" pitchFamily="34" charset="0"/>
                <a:cs typeface="Arial" panose="020B0604020202020204" pitchFamily="34" charset="0"/>
              </a:rPr>
              <a:t>3.	</a:t>
            </a:r>
            <a:r>
              <a:rPr lang="en-US" sz="1500" b="1">
                <a:latin typeface="Arial" panose="020B0604020202020204" pitchFamily="34" charset="0"/>
                <a:cs typeface="Arial" panose="020B0604020202020204" pitchFamily="34" charset="0"/>
              </a:rPr>
              <a:t>Conduct assessment </a:t>
            </a:r>
          </a:p>
          <a:p>
            <a:pPr marL="228600" indent="0">
              <a:lnSpc>
                <a:spcPts val="2500"/>
              </a:lnSpc>
              <a:spcBef>
                <a:spcPts val="0"/>
              </a:spcBef>
              <a:spcAft>
                <a:spcPts val="0"/>
              </a:spcAft>
              <a:buClr>
                <a:srgbClr val="00A7FF"/>
              </a:buClr>
              <a:buNone/>
              <a:tabLst>
                <a:tab pos="1285875" algn="l"/>
              </a:tabLst>
            </a:pPr>
            <a:endParaRPr lang="en-US" sz="140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2935CBC-9CF3-409B-8241-906AE76AC505}"/>
              </a:ext>
            </a:extLst>
          </p:cNvPr>
          <p:cNvPicPr>
            <a:picLocks noChangeAspect="1"/>
          </p:cNvPicPr>
          <p:nvPr/>
        </p:nvPicPr>
        <p:blipFill>
          <a:blip r:embed="rId6"/>
          <a:srcRect/>
          <a:stretch/>
        </p:blipFill>
        <p:spPr>
          <a:xfrm>
            <a:off x="720303" y="421245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8ED53D86-DB32-579B-43A0-629228E0AC75}"/>
              </a:ext>
            </a:extLst>
          </p:cNvPr>
          <p:cNvPicPr>
            <a:picLocks noChangeAspect="1"/>
          </p:cNvPicPr>
          <p:nvPr/>
        </p:nvPicPr>
        <p:blipFill>
          <a:blip r:embed="rId7"/>
          <a:srcRect/>
          <a:stretch/>
        </p:blipFill>
        <p:spPr>
          <a:xfrm>
            <a:off x="720303" y="507095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AA4A4390-A77F-6F4F-D2C2-23D7FA7CA28C}"/>
              </a:ext>
            </a:extLst>
          </p:cNvPr>
          <p:cNvPicPr>
            <a:picLocks noChangeAspect="1"/>
          </p:cNvPicPr>
          <p:nvPr/>
        </p:nvPicPr>
        <p:blipFill>
          <a:blip r:embed="rId8"/>
          <a:srcRect/>
          <a:stretch/>
        </p:blipFill>
        <p:spPr>
          <a:xfrm>
            <a:off x="720303" y="340447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B60E5E5D-D922-A281-49A3-5E56846A2F2D}"/>
              </a:ext>
            </a:extLst>
          </p:cNvPr>
          <p:cNvSpPr txBox="1">
            <a:spLocks/>
          </p:cNvSpPr>
          <p:nvPr/>
        </p:nvSpPr>
        <p:spPr bwMode="auto">
          <a:xfrm>
            <a:off x="1323712" y="507095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5.	</a:t>
            </a:r>
            <a:r>
              <a:rPr lang="en-US" sz="1500" b="1">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B443CF74-A33A-9124-840B-A33FB96994AE}"/>
              </a:ext>
            </a:extLst>
          </p:cNvPr>
          <p:cNvSpPr txBox="1">
            <a:spLocks/>
          </p:cNvSpPr>
          <p:nvPr/>
        </p:nvSpPr>
        <p:spPr bwMode="auto">
          <a:xfrm>
            <a:off x="1323712" y="421245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a:latin typeface="Arial" panose="020B0604020202020204" pitchFamily="34" charset="0"/>
                <a:cs typeface="Arial" panose="020B0604020202020204" pitchFamily="34" charset="0"/>
              </a:rPr>
              <a:t>4.	</a:t>
            </a:r>
            <a:r>
              <a:rPr lang="en-US" sz="1500" b="1" spc="-30">
                <a:latin typeface="Arial" panose="020B0604020202020204" pitchFamily="34" charset="0"/>
                <a:cs typeface="Arial" panose="020B0604020202020204" pitchFamily="34" charset="0"/>
              </a:rPr>
              <a:t>Agree to treatment plan and provide specialist support during inpatient stay</a:t>
            </a:r>
            <a:endParaRPr lang="en-US" sz="1500" b="1">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8D4480A0-F9A8-3BDE-841C-584FE58D05E5}"/>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a:solidFill>
                  <a:schemeClr val="accent1"/>
                </a:solidFill>
              </a:rPr>
              <a:t>Specialist Assessment &amp; Treatment Plan:</a:t>
            </a:r>
            <a:br>
              <a:rPr lang="en-US">
                <a:solidFill>
                  <a:schemeClr val="accent1"/>
                </a:solidFill>
              </a:rPr>
            </a:br>
            <a:r>
              <a:rPr lang="en-US" sz="2100">
                <a:solidFill>
                  <a:schemeClr val="tx1"/>
                </a:solidFill>
              </a:rPr>
              <a:t>Initial Assessment</a:t>
            </a:r>
          </a:p>
        </p:txBody>
      </p:sp>
      <p:sp>
        <p:nvSpPr>
          <p:cNvPr id="2" name="TextBox 1">
            <a:extLst>
              <a:ext uri="{FF2B5EF4-FFF2-40B4-BE49-F238E27FC236}">
                <a16:creationId xmlns:a16="http://schemas.microsoft.com/office/drawing/2014/main" id="{2432EFB1-D19D-850D-1D78-C177E1150842}"/>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Day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Tree>
    <p:extLst>
      <p:ext uri="{BB962C8B-B14F-4D97-AF65-F5344CB8AC3E}">
        <p14:creationId xmlns:p14="http://schemas.microsoft.com/office/powerpoint/2010/main" val="302789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8D1D1-25DE-398E-40FE-7C9EBA0A7EE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535F006-23FA-9C89-0547-32E235E155B6}"/>
              </a:ext>
            </a:extLst>
          </p:cNvPr>
          <p:cNvPicPr>
            <a:picLocks noChangeAspect="1"/>
          </p:cNvPicPr>
          <p:nvPr/>
        </p:nvPicPr>
        <p:blipFill>
          <a:blip r:embed="rId3">
            <a:alphaModFix amt="50000"/>
          </a:blip>
          <a:srcRect/>
          <a:stretch/>
        </p:blipFill>
        <p:spPr>
          <a:xfrm>
            <a:off x="-19050" y="0"/>
            <a:ext cx="9144000" cy="6858000"/>
          </a:xfrm>
          <a:prstGeom prst="rect">
            <a:avLst/>
          </a:prstGeom>
        </p:spPr>
      </p:pic>
      <p:pic>
        <p:nvPicPr>
          <p:cNvPr id="6" name="Picture 5">
            <a:extLst>
              <a:ext uri="{FF2B5EF4-FFF2-40B4-BE49-F238E27FC236}">
                <a16:creationId xmlns:a16="http://schemas.microsoft.com/office/drawing/2014/main" id="{FE380E1F-C4FA-C3F4-1709-6468F44A019A}"/>
              </a:ext>
            </a:extLst>
          </p:cNvPr>
          <p:cNvPicPr>
            <a:picLocks noChangeAspect="1"/>
          </p:cNvPicPr>
          <p:nvPr/>
        </p:nvPicPr>
        <p:blipFill>
          <a:blip r:embed="rId4"/>
          <a:srcRect/>
          <a:stretch/>
        </p:blipFill>
        <p:spPr>
          <a:xfrm>
            <a:off x="799367" y="1900674"/>
            <a:ext cx="771921" cy="771921"/>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8764978-A5B9-8E11-01E9-D68527C5C1B8}"/>
              </a:ext>
            </a:extLst>
          </p:cNvPr>
          <p:cNvSpPr txBox="1">
            <a:spLocks/>
          </p:cNvSpPr>
          <p:nvPr/>
        </p:nvSpPr>
        <p:spPr bwMode="auto">
          <a:xfrm>
            <a:off x="1638456" y="2038668"/>
            <a:ext cx="6926670"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Lucida Grande" panose="020B0600040502020204" pitchFamily="34" charset="0"/>
              <a:buNone/>
              <a:tabLst>
                <a:tab pos="219075" algn="l"/>
              </a:tabLst>
            </a:pPr>
            <a:r>
              <a:rPr lang="en-US" sz="2000" dirty="0">
                <a:solidFill>
                  <a:schemeClr val="accent1"/>
                </a:solidFill>
                <a:latin typeface="Arial" panose="020B0604020202020204" pitchFamily="34" charset="0"/>
                <a:cs typeface="Arial" panose="020B0604020202020204" pitchFamily="34" charset="0"/>
              </a:rPr>
              <a:t>1.	 </a:t>
            </a:r>
            <a:r>
              <a:rPr lang="en-US" sz="2000" b="1" spc="-30" dirty="0">
                <a:solidFill>
                  <a:schemeClr val="accent1"/>
                </a:solidFill>
                <a:latin typeface="Arial" panose="020B0604020202020204" pitchFamily="34" charset="0"/>
                <a:cs typeface="Arial" panose="020B0604020202020204" pitchFamily="34" charset="0"/>
              </a:rPr>
              <a:t>Establish rapport and learn about how patient is managing their abstinence</a:t>
            </a:r>
          </a:p>
        </p:txBody>
      </p:sp>
      <p:sp>
        <p:nvSpPr>
          <p:cNvPr id="17" name="Title 1">
            <a:extLst>
              <a:ext uri="{FF2B5EF4-FFF2-40B4-BE49-F238E27FC236}">
                <a16:creationId xmlns:a16="http://schemas.microsoft.com/office/drawing/2014/main" id="{8B431BEF-67BC-36F2-6D62-C9B37F850E66}"/>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dirty="0">
                <a:solidFill>
                  <a:schemeClr val="accent1"/>
                </a:solidFill>
              </a:rPr>
              <a:t>Specialist Assessment &amp; Treatment Plan:</a:t>
            </a:r>
            <a:br>
              <a:rPr lang="en-US" dirty="0">
                <a:solidFill>
                  <a:schemeClr val="accent1"/>
                </a:solidFill>
              </a:rPr>
            </a:br>
            <a:r>
              <a:rPr lang="en-US" sz="2100" dirty="0">
                <a:solidFill>
                  <a:schemeClr val="tx1"/>
                </a:solidFill>
              </a:rPr>
              <a:t>Initial Assessment</a:t>
            </a:r>
          </a:p>
        </p:txBody>
      </p:sp>
      <p:sp>
        <p:nvSpPr>
          <p:cNvPr id="2" name="TextBox 1">
            <a:extLst>
              <a:ext uri="{FF2B5EF4-FFF2-40B4-BE49-F238E27FC236}">
                <a16:creationId xmlns:a16="http://schemas.microsoft.com/office/drawing/2014/main" id="{BD7AA716-0A5F-8BE6-E7B1-54BE7BA56EE6}"/>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0"/>
              </a:spcBef>
              <a:spcAft>
                <a:spcPts val="0"/>
              </a:spcAft>
              <a:buClr>
                <a:srgbClr val="C10C21"/>
              </a:buClr>
            </a:pPr>
            <a:r>
              <a:rPr lang="en-US" sz="2000" dirty="0">
                <a:solidFill>
                  <a:schemeClr val="bg2"/>
                </a:solidFill>
              </a:rPr>
              <a:t>Module 14</a:t>
            </a:r>
          </a:p>
          <a:p>
            <a:pPr algn="ctr">
              <a:spcBef>
                <a:spcPts val="0"/>
              </a:spcBef>
              <a:spcAft>
                <a:spcPts val="0"/>
              </a:spcAft>
              <a:buClr>
                <a:srgbClr val="C10C21"/>
              </a:buClr>
            </a:pPr>
            <a:r>
              <a:rPr lang="en-US" sz="2000" dirty="0">
                <a:solidFill>
                  <a:schemeClr val="bg2"/>
                </a:solidFill>
              </a:rPr>
              <a:t>Handout 1</a:t>
            </a:r>
          </a:p>
        </p:txBody>
      </p:sp>
      <p:pic>
        <p:nvPicPr>
          <p:cNvPr id="16" name="Picture 15" descr="A person in a hospital bed with a nurse&#10;&#10;Description automatically generated">
            <a:extLst>
              <a:ext uri="{FF2B5EF4-FFF2-40B4-BE49-F238E27FC236}">
                <a16:creationId xmlns:a16="http://schemas.microsoft.com/office/drawing/2014/main" id="{A8157458-F4E1-D1E7-E1D5-B9F8DFF65087}"/>
              </a:ext>
            </a:extLst>
          </p:cNvPr>
          <p:cNvPicPr>
            <a:picLocks noChangeAspect="1"/>
          </p:cNvPicPr>
          <p:nvPr/>
        </p:nvPicPr>
        <p:blipFill rotWithShape="1">
          <a:blip r:embed="rId5"/>
          <a:srcRect t="44893" b="11283"/>
          <a:stretch/>
        </p:blipFill>
        <p:spPr>
          <a:xfrm>
            <a:off x="1864243" y="3137562"/>
            <a:ext cx="4817826" cy="2990744"/>
          </a:xfrm>
          <a:prstGeom prst="rect">
            <a:avLst/>
          </a:prstGeom>
          <a:effectLst>
            <a:outerShdw blurRad="254000" dist="63500" dir="5400000" algn="ctr" rotWithShape="0">
              <a:srgbClr val="000000">
                <a:alpha val="15000"/>
              </a:srgbClr>
            </a:outerShdw>
          </a:effectLst>
        </p:spPr>
      </p:pic>
    </p:spTree>
    <p:extLst>
      <p:ext uri="{BB962C8B-B14F-4D97-AF65-F5344CB8AC3E}">
        <p14:creationId xmlns:p14="http://schemas.microsoft.com/office/powerpoint/2010/main" val="413526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98BA1-7A09-BF16-A12D-CDDB899D078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2C39B2D-464B-EBCC-D1CF-702912B9DBFB}"/>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EF394D4A-AD16-8933-CD72-4E94BAC10369}"/>
              </a:ext>
            </a:extLst>
          </p:cNvPr>
          <p:cNvPicPr>
            <a:picLocks noChangeAspect="1"/>
          </p:cNvPicPr>
          <p:nvPr/>
        </p:nvPicPr>
        <p:blipFill>
          <a:blip r:embed="rId4"/>
          <a:srcRect/>
          <a:stretch/>
        </p:blipFill>
        <p:spPr>
          <a:xfrm>
            <a:off x="499743" y="478723"/>
            <a:ext cx="981608" cy="1001344"/>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4CB72A59-8F9C-6545-AF50-94B0108879F5}"/>
              </a:ext>
            </a:extLst>
          </p:cNvPr>
          <p:cNvSpPr txBox="1">
            <a:spLocks/>
          </p:cNvSpPr>
          <p:nvPr/>
        </p:nvSpPr>
        <p:spPr bwMode="auto">
          <a:xfrm>
            <a:off x="838831" y="1627463"/>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330325" algn="l"/>
              </a:tabLst>
            </a:pPr>
            <a:endParaRPr lang="en-US" sz="1600" b="1" dirty="0">
              <a:solidFill>
                <a:schemeClr val="accent1"/>
              </a:solidFill>
              <a:latin typeface="Arial" panose="020B0604020202020204" pitchFamily="34" charset="0"/>
              <a:cs typeface="Arial" panose="020B0604020202020204" pitchFamily="34" charset="0"/>
            </a:endParaRPr>
          </a:p>
          <a:p>
            <a:pPr marL="285750" indent="-285750">
              <a:lnSpc>
                <a:spcPct val="100000"/>
              </a:lnSpc>
              <a:spcBef>
                <a:spcPts val="0"/>
              </a:spcBef>
              <a:spcAft>
                <a:spcPts val="1200"/>
              </a:spcAft>
              <a:buFont typeface="Century Gothic" panose="020B0502020202020204" pitchFamily="34" charset="0"/>
              <a:buChar char="■"/>
            </a:pP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b="1"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personalised</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advice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b="1"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importance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being smokefree</a:t>
            </a:r>
          </a:p>
          <a:p>
            <a:pPr marL="291438" lvl="5" indent="0">
              <a:lnSpc>
                <a:spcPct val="114000"/>
              </a:lnSpc>
              <a:spcBef>
                <a:spcPts val="0"/>
              </a:spcBef>
              <a:spcAft>
                <a:spcPts val="1800"/>
              </a:spcAft>
              <a:buNone/>
            </a:pPr>
            <a:r>
              <a:rPr lang="en-GB" sz="1600" i="1" dirty="0">
                <a:solidFill>
                  <a:srgbClr val="0092C8"/>
                </a:solidFill>
                <a:effectLst/>
                <a:latin typeface="Arial"/>
                <a:ea typeface="Calibri"/>
              </a:rPr>
              <a:t>“Staying smokefree is so important for your recovery and keeping you </a:t>
            </a:r>
            <a:r>
              <a:rPr lang="en-GB" sz="1600" i="1" dirty="0">
                <a:solidFill>
                  <a:srgbClr val="0092C8"/>
                </a:solidFill>
                <a:latin typeface="Arial"/>
                <a:ea typeface="Calibri"/>
              </a:rPr>
              <a:t>   </a:t>
            </a:r>
            <a:r>
              <a:rPr lang="en-GB" sz="1600" i="1" dirty="0">
                <a:solidFill>
                  <a:srgbClr val="0092C8"/>
                </a:solidFill>
                <a:effectLst/>
                <a:latin typeface="Arial"/>
                <a:ea typeface="Calibri"/>
              </a:rPr>
              <a:t>healthy.</a:t>
            </a:r>
            <a:r>
              <a:rPr lang="en-GB" sz="1600" i="1" dirty="0">
                <a:solidFill>
                  <a:srgbClr val="0092C8"/>
                </a:solidFill>
                <a:latin typeface="Arial"/>
                <a:ea typeface="Calibri"/>
              </a:rPr>
              <a:t> </a:t>
            </a:r>
            <a:r>
              <a:rPr lang="en-GB" sz="1600" i="1" dirty="0">
                <a:solidFill>
                  <a:srgbClr val="0092C8"/>
                </a:solidFill>
                <a:effectLst/>
                <a:latin typeface="Arial"/>
                <a:ea typeface="Calibri"/>
              </a:rPr>
              <a:t>We know stopping smoking isn’t easy and we are here to help</a:t>
            </a:r>
            <a:r>
              <a:rPr lang="en-GB" sz="1400" i="1" dirty="0">
                <a:solidFill>
                  <a:srgbClr val="0092C8"/>
                </a:solidFill>
                <a:effectLst/>
                <a:latin typeface="Arial"/>
                <a:ea typeface="Calibri"/>
              </a:rPr>
              <a:t>.”</a:t>
            </a:r>
            <a:r>
              <a:rPr lang="en-GB" sz="1400" i="1" dirty="0">
                <a:solidFill>
                  <a:srgbClr val="0092C8"/>
                </a:solidFill>
                <a:latin typeface="Arial"/>
                <a:ea typeface="Calibri"/>
              </a:rPr>
              <a:t> </a:t>
            </a:r>
            <a:r>
              <a:rPr lang="en-GB" sz="1400" i="1" dirty="0">
                <a:solidFill>
                  <a:schemeClr val="accent5">
                    <a:lumMod val="75000"/>
                  </a:schemeClr>
                </a:solidFill>
                <a:latin typeface="Arial"/>
                <a:ea typeface="Calibri"/>
              </a:rPr>
              <a:t> </a:t>
            </a:r>
            <a:endParaRPr lang="en-US" sz="1400" i="1" dirty="0">
              <a:solidFill>
                <a:schemeClr val="accent5">
                  <a:lumMod val="75000"/>
                </a:schemeClr>
              </a:solidFill>
              <a:latin typeface="Arial" panose="020B0604020202020204" pitchFamily="34" charset="0"/>
              <a:ea typeface="Arial" panose="020B0604020202020204" pitchFamily="34" charset="0"/>
              <a:cs typeface="Arial" panose="020B0604020202020204" pitchFamily="34" charset="0"/>
            </a:endParaRPr>
          </a:p>
          <a:p>
            <a:pPr marL="285750" indent="-285750">
              <a:lnSpc>
                <a:spcPct val="100000"/>
              </a:lnSpc>
              <a:spcBef>
                <a:spcPts val="0"/>
              </a:spcBef>
              <a:spcAft>
                <a:spcPts val="1200"/>
              </a:spcAft>
              <a:buClr>
                <a:srgbClr val="00B0F0"/>
              </a:buClr>
              <a:buFont typeface="Century Gothic" panose="020B0502020202020204" pitchFamily="34" charset="0"/>
              <a:buChar char="■"/>
            </a:pP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treating</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standard</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care</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in the NHS</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inform about available support</a:t>
            </a:r>
          </a:p>
          <a:p>
            <a:pPr marL="291438" lvl="5" indent="0">
              <a:lnSpc>
                <a:spcPct val="114000"/>
              </a:lnSpc>
              <a:spcBef>
                <a:spcPts val="0"/>
              </a:spcBef>
              <a:spcAft>
                <a:spcPts val="1800"/>
              </a:spcAft>
              <a:buNone/>
            </a:pPr>
            <a:r>
              <a:rPr lang="en-GB" sz="1600" i="1" dirty="0">
                <a:solidFill>
                  <a:srgbClr val="0092C8"/>
                </a:solidFill>
                <a:latin typeface="Arial"/>
                <a:ea typeface="Calibri"/>
              </a:rPr>
              <a:t>"</a:t>
            </a:r>
            <a:r>
              <a:rPr lang="en-GB" sz="1600" i="1" dirty="0">
                <a:solidFill>
                  <a:srgbClr val="0092C8"/>
                </a:solidFill>
                <a:effectLst/>
                <a:latin typeface="Arial"/>
                <a:ea typeface="Calibri"/>
              </a:rPr>
              <a:t>We treat all patients with tobacco dependence with medications to make </a:t>
            </a:r>
            <a:r>
              <a:rPr lang="en-GB" sz="1600" i="1" dirty="0">
                <a:solidFill>
                  <a:srgbClr val="0092C8"/>
                </a:solidFill>
                <a:latin typeface="Arial"/>
                <a:ea typeface="Calibri"/>
              </a:rPr>
              <a:t>them more</a:t>
            </a:r>
            <a:r>
              <a:rPr lang="en-GB" sz="1600" i="1" dirty="0">
                <a:solidFill>
                  <a:srgbClr val="0092C8"/>
                </a:solidFill>
                <a:effectLst/>
                <a:latin typeface="Arial"/>
                <a:ea typeface="Calibri"/>
              </a:rPr>
              <a:t> comfortable during their stay in hospital. As the Tobacco Dependence Adviser at </a:t>
            </a:r>
            <a:r>
              <a:rPr lang="en-GB" sz="1600" i="1" dirty="0">
                <a:solidFill>
                  <a:srgbClr val="0092C8"/>
                </a:solidFill>
                <a:latin typeface="Arial"/>
                <a:ea typeface="Calibri"/>
              </a:rPr>
              <a:t>this </a:t>
            </a:r>
            <a:r>
              <a:rPr lang="en-GB" sz="1600" i="1" dirty="0">
                <a:solidFill>
                  <a:srgbClr val="0092C8"/>
                </a:solidFill>
                <a:effectLst/>
                <a:latin typeface="Arial"/>
                <a:ea typeface="Calibri"/>
              </a:rPr>
              <a:t>hospital</a:t>
            </a:r>
            <a:r>
              <a:rPr lang="en-GB" sz="1600" i="1" dirty="0">
                <a:solidFill>
                  <a:srgbClr val="0092C8"/>
                </a:solidFill>
                <a:latin typeface="Arial"/>
                <a:ea typeface="Calibri"/>
              </a:rPr>
              <a:t>,</a:t>
            </a:r>
            <a:r>
              <a:rPr lang="en-GB" sz="1600" i="1" dirty="0">
                <a:solidFill>
                  <a:srgbClr val="0092C8"/>
                </a:solidFill>
                <a:effectLst/>
                <a:latin typeface="Arial"/>
                <a:ea typeface="Calibri"/>
              </a:rPr>
              <a:t> I can support</a:t>
            </a:r>
            <a:r>
              <a:rPr lang="en-GB" sz="1600" i="1" dirty="0">
                <a:solidFill>
                  <a:srgbClr val="0092C8"/>
                </a:solidFill>
                <a:latin typeface="Arial"/>
                <a:ea typeface="Calibri"/>
              </a:rPr>
              <a:t> you</a:t>
            </a:r>
            <a:r>
              <a:rPr lang="en-GB" sz="1600" i="1" dirty="0">
                <a:solidFill>
                  <a:srgbClr val="0092C8"/>
                </a:solidFill>
                <a:effectLst/>
                <a:latin typeface="Arial"/>
                <a:ea typeface="Calibri"/>
              </a:rPr>
              <a:t> with staying smokefree. We will also</a:t>
            </a:r>
            <a:r>
              <a:rPr lang="en-GB" sz="1600" i="1" dirty="0">
                <a:solidFill>
                  <a:srgbClr val="0092C8"/>
                </a:solidFill>
                <a:latin typeface="Arial"/>
                <a:ea typeface="Calibri"/>
              </a:rPr>
              <a:t> </a:t>
            </a:r>
            <a:r>
              <a:rPr lang="en-GB" sz="1600" i="1" dirty="0">
                <a:solidFill>
                  <a:srgbClr val="0092C8"/>
                </a:solidFill>
                <a:effectLst/>
                <a:latin typeface="Arial"/>
                <a:ea typeface="Calibri"/>
              </a:rPr>
              <a:t>offer you support when you go home</a:t>
            </a:r>
            <a:r>
              <a:rPr lang="en-GB" sz="1600" i="1" dirty="0">
                <a:solidFill>
                  <a:srgbClr val="0092C8"/>
                </a:solidFill>
                <a:latin typeface="Arial"/>
                <a:ea typeface="Calibri"/>
              </a:rPr>
              <a:t>"</a:t>
            </a:r>
            <a:endParaRPr lang="en-US" sz="1600" i="0" dirty="0">
              <a:solidFill>
                <a:srgbClr val="0092C8"/>
              </a:solidFill>
              <a:latin typeface="Arial" panose="020B0604020202020204" pitchFamily="34" charset="0"/>
              <a:ea typeface="Arial" panose="020B0604020202020204" pitchFamily="34" charset="0"/>
              <a:cs typeface="Arial" panose="020B0604020202020204" pitchFamily="34" charset="0"/>
            </a:endParaRPr>
          </a:p>
          <a:p>
            <a:pPr marL="285750" indent="-285750">
              <a:spcBef>
                <a:spcPts val="0"/>
              </a:spcBef>
              <a:spcAft>
                <a:spcPts val="0"/>
              </a:spcAft>
              <a:buFont typeface="Century Gothic" panose="020B0502020202020204" pitchFamily="34" charset="0"/>
              <a:buChar char="■"/>
            </a:pPr>
            <a:r>
              <a:rPr lang="en-US" b="1"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how tobacco dependence develops and role of nicotine</a:t>
            </a: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CDFD1D6-7E56-098F-B3BE-71B38C096C66}"/>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2.</a:t>
            </a:r>
          </a:p>
        </p:txBody>
      </p:sp>
      <p:sp>
        <p:nvSpPr>
          <p:cNvPr id="10" name="Text Placeholder 3">
            <a:extLst>
              <a:ext uri="{FF2B5EF4-FFF2-40B4-BE49-F238E27FC236}">
                <a16:creationId xmlns:a16="http://schemas.microsoft.com/office/drawing/2014/main" id="{13EE8384-9A69-6F9B-59B1-23A5E4C145EE}"/>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27025" indent="-327025">
              <a:lnSpc>
                <a:spcPts val="2000"/>
              </a:lnSpc>
              <a:spcBef>
                <a:spcPts val="0"/>
              </a:spcBef>
              <a:spcAft>
                <a:spcPts val="0"/>
              </a:spcAft>
              <a:buClr>
                <a:srgbClr val="F79644"/>
              </a:buClr>
              <a:buFont typeface="Lucida Grande" panose="020B0600040502020204" pitchFamily="34" charset="0"/>
              <a:buNone/>
              <a:tabLst>
                <a:tab pos="122238" algn="l"/>
              </a:tabLst>
            </a:pPr>
            <a:r>
              <a:rPr lang="en-US" sz="2400" b="1" dirty="0">
                <a:solidFill>
                  <a:schemeClr val="accent1"/>
                </a:solidFill>
                <a:latin typeface="Arial" panose="020B0604020202020204" pitchFamily="34" charset="0"/>
                <a:cs typeface="Arial" panose="020B0604020202020204" pitchFamily="34" charset="0"/>
              </a:rPr>
              <a:t>Provide personalised advice and inform </a:t>
            </a:r>
          </a:p>
          <a:p>
            <a:pPr marL="327025" indent="-327025">
              <a:lnSpc>
                <a:spcPts val="2000"/>
              </a:lnSpc>
              <a:spcBef>
                <a:spcPts val="0"/>
              </a:spcBef>
              <a:spcAft>
                <a:spcPts val="0"/>
              </a:spcAft>
              <a:buClr>
                <a:srgbClr val="F79644"/>
              </a:buClr>
              <a:buFont typeface="Lucida Grande" panose="020B0600040502020204" pitchFamily="34" charset="0"/>
              <a:buNone/>
              <a:tabLst>
                <a:tab pos="122238" algn="l"/>
              </a:tabLst>
            </a:pPr>
            <a:r>
              <a:rPr lang="en-US" sz="2400" b="1" dirty="0">
                <a:solidFill>
                  <a:schemeClr val="accent1"/>
                </a:solidFill>
                <a:latin typeface="Arial" panose="020B0604020202020204" pitchFamily="34" charset="0"/>
                <a:cs typeface="Arial" panose="020B0604020202020204" pitchFamily="34" charset="0"/>
              </a:rPr>
              <a:t>about available support</a:t>
            </a:r>
          </a:p>
        </p:txBody>
      </p:sp>
    </p:spTree>
    <p:extLst>
      <p:ext uri="{BB962C8B-B14F-4D97-AF65-F5344CB8AC3E}">
        <p14:creationId xmlns:p14="http://schemas.microsoft.com/office/powerpoint/2010/main" val="9221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9A7CAD84-4463-ECB8-94F6-B9F4944AB841}"/>
              </a:ext>
            </a:extLst>
          </p:cNvPr>
          <p:cNvSpPr txBox="1">
            <a:spLocks/>
          </p:cNvSpPr>
          <p:nvPr/>
        </p:nvSpPr>
        <p:spPr bwMode="auto">
          <a:xfrm>
            <a:off x="590550" y="1702111"/>
            <a:ext cx="4654943"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lvl="1" indent="-288290"/>
            <a:r>
              <a:rPr lang="en-US" sz="2000" b="1" dirty="0">
                <a:solidFill>
                  <a:schemeClr val="accent5">
                    <a:lumMod val="75000"/>
                  </a:schemeClr>
                </a:solidFill>
                <a:latin typeface="+mn-lt"/>
                <a:cs typeface="Arial" panose="020B0604020202020204" pitchFamily="34" charset="0"/>
              </a:rPr>
              <a:t>Clear/Unambiguous</a:t>
            </a:r>
            <a:endParaRPr lang="en-US" sz="2000" dirty="0">
              <a:latin typeface="+mn-lt"/>
            </a:endParaRPr>
          </a:p>
          <a:p>
            <a:pPr marL="287655" lvl="1" indent="-288290"/>
            <a:r>
              <a:rPr lang="en-US" sz="2000" b="1" dirty="0">
                <a:solidFill>
                  <a:schemeClr val="accent5">
                    <a:lumMod val="75000"/>
                  </a:schemeClr>
                </a:solidFill>
                <a:latin typeface="+mn-lt"/>
                <a:cs typeface="Arial" panose="020B0604020202020204" pitchFamily="34" charset="0"/>
              </a:rPr>
              <a:t>Strong</a:t>
            </a:r>
          </a:p>
          <a:p>
            <a:pPr marL="287655" lvl="1" indent="-288290"/>
            <a:r>
              <a:rPr lang="en-US" sz="2000" b="1" dirty="0">
                <a:solidFill>
                  <a:schemeClr val="accent5">
                    <a:lumMod val="75000"/>
                  </a:schemeClr>
                </a:solidFill>
                <a:latin typeface="+mn-lt"/>
                <a:cs typeface="Arial" panose="020B0604020202020204" pitchFamily="34" charset="0"/>
              </a:rPr>
              <a:t>Personalised</a:t>
            </a:r>
          </a:p>
          <a:p>
            <a:pPr marL="287655" lvl="1" indent="-288290"/>
            <a:r>
              <a:rPr lang="en-US" sz="2000" b="1" dirty="0">
                <a:solidFill>
                  <a:schemeClr val="accent5">
                    <a:lumMod val="75000"/>
                  </a:schemeClr>
                </a:solidFill>
                <a:latin typeface="+mn-lt"/>
                <a:cs typeface="Arial" panose="020B0604020202020204" pitchFamily="34" charset="0"/>
              </a:rPr>
              <a:t>Non-judgmental (empathy)</a:t>
            </a:r>
          </a:p>
          <a:p>
            <a:pPr marL="287655" lvl="1" indent="-288290"/>
            <a:endParaRPr lang="en-US" dirty="0">
              <a:latin typeface="+mn-lt"/>
            </a:endParaRPr>
          </a:p>
          <a:p>
            <a:pPr marL="287655" lvl="1" indent="-288290"/>
            <a:endParaRPr lang="en-US" dirty="0">
              <a:latin typeface="+mn-lt"/>
            </a:endParaRPr>
          </a:p>
          <a:p>
            <a:pPr marL="0" lvl="1" indent="0">
              <a:buNone/>
            </a:pPr>
            <a:endParaRPr lang="en-US" dirty="0">
              <a:latin typeface="+mn-lt"/>
            </a:endParaRPr>
          </a:p>
          <a:p>
            <a:pPr marL="287655" lvl="1" indent="-288290"/>
            <a:r>
              <a:rPr lang="en-US" sz="2000" b="1" dirty="0">
                <a:latin typeface="+mn-lt"/>
              </a:rPr>
              <a:t>Offer of support </a:t>
            </a:r>
          </a:p>
          <a:p>
            <a:pPr marL="287655" lvl="1" indent="-288290"/>
            <a:r>
              <a:rPr lang="en-US" sz="2000" b="1" dirty="0">
                <a:latin typeface="+mn-lt"/>
              </a:rPr>
              <a:t>Your vote of confidence</a:t>
            </a:r>
          </a:p>
        </p:txBody>
      </p:sp>
      <p:pic>
        <p:nvPicPr>
          <p:cNvPr id="4" name="Picture 3" descr="A doctor talking to a patient&#10;&#10;Description automatically generated">
            <a:extLst>
              <a:ext uri="{FF2B5EF4-FFF2-40B4-BE49-F238E27FC236}">
                <a16:creationId xmlns:a16="http://schemas.microsoft.com/office/drawing/2014/main" id="{5235588C-9381-1D80-BCF7-5A1ED3072EFF}"/>
              </a:ext>
            </a:extLst>
          </p:cNvPr>
          <p:cNvPicPr>
            <a:picLocks noChangeAspect="1"/>
          </p:cNvPicPr>
          <p:nvPr/>
        </p:nvPicPr>
        <p:blipFill>
          <a:blip r:embed="rId3"/>
          <a:stretch>
            <a:fillRect/>
          </a:stretch>
        </p:blipFill>
        <p:spPr>
          <a:xfrm>
            <a:off x="4563689" y="1709807"/>
            <a:ext cx="4580311" cy="3294075"/>
          </a:xfrm>
          <a:prstGeom prst="rect">
            <a:avLst/>
          </a:prstGeom>
        </p:spPr>
      </p:pic>
      <p:sp>
        <p:nvSpPr>
          <p:cNvPr id="9" name="Title 1">
            <a:extLst>
              <a:ext uri="{FF2B5EF4-FFF2-40B4-BE49-F238E27FC236}">
                <a16:creationId xmlns:a16="http://schemas.microsoft.com/office/drawing/2014/main" id="{E515A11C-130F-3B95-E6E5-C3EA9DCCBD8F}"/>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Brief advice</a:t>
            </a:r>
          </a:p>
        </p:txBody>
      </p:sp>
      <p:sp>
        <p:nvSpPr>
          <p:cNvPr id="2" name="TextBox 1">
            <a:extLst>
              <a:ext uri="{FF2B5EF4-FFF2-40B4-BE49-F238E27FC236}">
                <a16:creationId xmlns:a16="http://schemas.microsoft.com/office/drawing/2014/main" id="{D498FA02-833A-8460-BD74-FC374D3B9B30}"/>
              </a:ext>
            </a:extLst>
          </p:cNvPr>
          <p:cNvSpPr txBox="1"/>
          <p:nvPr/>
        </p:nvSpPr>
        <p:spPr bwMode="auto">
          <a:xfrm>
            <a:off x="563393" y="6380448"/>
            <a:ext cx="4966854" cy="246221"/>
          </a:xfrm>
          <a:prstGeom prst="rect">
            <a:avLst/>
          </a:prstGeom>
          <a:noFill/>
          <a:ln w="9525">
            <a:noFill/>
            <a:miter lim="800000"/>
            <a:headEnd/>
            <a:tailEnd/>
          </a:ln>
        </p:spPr>
        <p:txBody>
          <a:bodyPr wrap="square">
            <a:spAutoFit/>
          </a:body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855971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9A233-5536-58BE-7A02-E3E051E4F06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5390178-9938-F35C-3518-5194B7799B5A}"/>
              </a:ext>
            </a:extLst>
          </p:cNvPr>
          <p:cNvPicPr>
            <a:picLocks noChangeAspect="1"/>
          </p:cNvPicPr>
          <p:nvPr/>
        </p:nvPicPr>
        <p:blipFill>
          <a:blip r:embed="rId3">
            <a:alphaModFix amt="50000"/>
          </a:blip>
          <a:srcRect/>
          <a:stretch/>
        </p:blipFill>
        <p:spPr>
          <a:xfrm>
            <a:off x="-461" y="0"/>
            <a:ext cx="9144000" cy="6858000"/>
          </a:xfrm>
          <a:prstGeom prst="rect">
            <a:avLst/>
          </a:prstGeom>
        </p:spPr>
      </p:pic>
      <p:sp>
        <p:nvSpPr>
          <p:cNvPr id="6" name="TextBox 5">
            <a:extLst>
              <a:ext uri="{FF2B5EF4-FFF2-40B4-BE49-F238E27FC236}">
                <a16:creationId xmlns:a16="http://schemas.microsoft.com/office/drawing/2014/main" id="{1BAB3609-531E-3CF8-4FD1-EDBCCC0C8D40}"/>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3.</a:t>
            </a:r>
          </a:p>
        </p:txBody>
      </p:sp>
      <p:pic>
        <p:nvPicPr>
          <p:cNvPr id="13" name="Picture 12">
            <a:extLst>
              <a:ext uri="{FF2B5EF4-FFF2-40B4-BE49-F238E27FC236}">
                <a16:creationId xmlns:a16="http://schemas.microsoft.com/office/drawing/2014/main" id="{B8BF893B-DC80-D9B4-87EA-394622F0599E}"/>
              </a:ext>
            </a:extLst>
          </p:cNvPr>
          <p:cNvPicPr>
            <a:picLocks noChangeAspect="1"/>
          </p:cNvPicPr>
          <p:nvPr/>
        </p:nvPicPr>
        <p:blipFill>
          <a:blip r:embed="rId4"/>
          <a:srcRect/>
          <a:stretch/>
        </p:blipFill>
        <p:spPr>
          <a:xfrm>
            <a:off x="497990" y="478723"/>
            <a:ext cx="983361" cy="1001344"/>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D3DE434A-5DFD-AD1F-3AC1-419EE89EFC1D}"/>
              </a:ext>
            </a:extLst>
          </p:cNvPr>
          <p:cNvSpPr txBox="1">
            <a:spLocks/>
          </p:cNvSpPr>
          <p:nvPr/>
        </p:nvSpPr>
        <p:spPr bwMode="auto">
          <a:xfrm>
            <a:off x="855837" y="1595609"/>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330325" algn="l"/>
              </a:tabLst>
            </a:pPr>
            <a:endParaRPr lang="en-US" sz="1600" b="1" dirty="0">
              <a:solidFill>
                <a:schemeClr val="accent1"/>
              </a:solidFill>
              <a:latin typeface="Arial" panose="020B0604020202020204" pitchFamily="34" charset="0"/>
              <a:cs typeface="Arial" panose="020B0604020202020204" pitchFamily="34" charset="0"/>
            </a:endParaRPr>
          </a:p>
          <a:p>
            <a:pPr marL="285750" indent="-285750">
              <a:lnSpc>
                <a:spcPct val="100000"/>
              </a:lnSpc>
              <a:spcBef>
                <a:spcPts val="0"/>
              </a:spcBef>
              <a:spcAft>
                <a:spcPts val="0"/>
              </a:spcAft>
              <a:buFont typeface="Century Gothic" panose="020B0502020202020204" pitchFamily="34" charset="0"/>
              <a:buChar char="■"/>
            </a:pPr>
            <a:r>
              <a:rPr lang="en-GB" sz="2000" b="1" dirty="0">
                <a:solidFill>
                  <a:srgbClr val="231F20"/>
                </a:solidFill>
                <a:latin typeface="Arial" panose="020B0604020202020204" pitchFamily="34" charset="0"/>
                <a:ea typeface="Arial" panose="020B0604020202020204" pitchFamily="34" charset="0"/>
                <a:cs typeface="Arial" panose="020B0604020202020204" pitchFamily="34" charset="0"/>
              </a:rPr>
              <a:t>Level of tobacco dependence</a:t>
            </a:r>
          </a:p>
          <a:p>
            <a:pPr marL="360000" lvl="3" indent="0">
              <a:lnSpc>
                <a:spcPts val="2800"/>
              </a:lnSpc>
              <a:spcBef>
                <a:spcPts val="0"/>
              </a:spcBef>
              <a:spcAft>
                <a:spcPts val="0"/>
              </a:spcAft>
              <a:buNone/>
            </a:pPr>
            <a:r>
              <a:rPr lang="en-GB" b="1" dirty="0">
                <a:solidFill>
                  <a:srgbClr val="231F20"/>
                </a:solidFill>
                <a:latin typeface="Arial" panose="020B0604020202020204" pitchFamily="34" charset="0"/>
                <a:ea typeface="Arial" panose="020B0604020202020204" pitchFamily="34" charset="0"/>
                <a:cs typeface="Arial" panose="020B0604020202020204" pitchFamily="34" charset="0"/>
              </a:rPr>
              <a:t>	</a:t>
            </a: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How many cigarettes per day did they smoke?</a:t>
            </a:r>
          </a:p>
          <a:p>
            <a:pPr marL="360000" lvl="3" indent="0">
              <a:lnSpc>
                <a:spcPts val="2800"/>
              </a:lnSpc>
              <a:spcBef>
                <a:spcPts val="0"/>
              </a:spcBef>
              <a:spcAft>
                <a:spcPts val="180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	How soon after waking did they have their first cigarette of the day?</a:t>
            </a:r>
          </a:p>
          <a:p>
            <a:pPr marL="285750" indent="-285750">
              <a:lnSpc>
                <a:spcPct val="100000"/>
              </a:lnSpc>
              <a:spcBef>
                <a:spcPts val="0"/>
              </a:spcBef>
              <a:spcAft>
                <a:spcPts val="0"/>
              </a:spcAft>
              <a:buClr>
                <a:srgbClr val="00B0F0"/>
              </a:buClr>
              <a:buFont typeface="Century Gothic" panose="020B0502020202020204" pitchFamily="34" charset="0"/>
              <a:buChar char="■"/>
            </a:pPr>
            <a:r>
              <a:rPr lang="en-GB" sz="2000" b="1" dirty="0">
                <a:solidFill>
                  <a:srgbClr val="231F20"/>
                </a:solidFill>
                <a:latin typeface="Arial" panose="020B0604020202020204" pitchFamily="34" charset="0"/>
                <a:ea typeface="Arial" panose="020B0604020202020204" pitchFamily="34" charset="0"/>
                <a:cs typeface="Arial" panose="020B0604020202020204" pitchFamily="34" charset="0"/>
              </a:rPr>
              <a:t>Withdrawal symptoms and urges to smoke</a:t>
            </a:r>
          </a:p>
          <a:p>
            <a:pPr marL="360000" lvl="5" indent="0">
              <a:spcBef>
                <a:spcPts val="0"/>
              </a:spcBef>
              <a:buClr>
                <a:srgbClr val="00B0F0"/>
              </a:buClr>
              <a:buNone/>
            </a:pPr>
            <a:r>
              <a:rPr lang="en-US" sz="1600" i="1" dirty="0">
                <a:solidFill>
                  <a:srgbClr val="0092C8"/>
                </a:solidFill>
                <a:latin typeface="Arial"/>
                <a:ea typeface="Arial" panose="020B0604020202020204" pitchFamily="34" charset="0"/>
                <a:cs typeface="Arial"/>
              </a:rPr>
              <a:t>“Have</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you</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been</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experiencing</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any</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withdrawal</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symptoms</a:t>
            </a:r>
            <a:r>
              <a:rPr lang="en-US" sz="1600" i="1" spc="-15"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or</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urges</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to</a:t>
            </a:r>
            <a:r>
              <a:rPr lang="en-US" sz="1600" i="1" spc="-20" dirty="0">
                <a:solidFill>
                  <a:srgbClr val="0092C8"/>
                </a:solidFill>
                <a:latin typeface="Arial"/>
                <a:ea typeface="Arial" panose="020B0604020202020204" pitchFamily="34" charset="0"/>
                <a:cs typeface="Arial"/>
              </a:rPr>
              <a:t> </a:t>
            </a:r>
            <a:r>
              <a:rPr lang="en-US" sz="1600" i="1" spc="-10" dirty="0">
                <a:solidFill>
                  <a:srgbClr val="0092C8"/>
                </a:solidFill>
                <a:latin typeface="Arial"/>
                <a:ea typeface="Arial" panose="020B0604020202020204" pitchFamily="34" charset="0"/>
                <a:cs typeface="Arial"/>
              </a:rPr>
              <a:t>smoke?”</a:t>
            </a:r>
            <a:endParaRPr lang="en-CA" sz="1600" i="1" spc="-10" dirty="0">
              <a:latin typeface="Arial"/>
              <a:ea typeface="Arial" panose="020B0604020202020204" pitchFamily="34" charset="0"/>
              <a:cs typeface="Arial"/>
            </a:endParaRPr>
          </a:p>
          <a:p>
            <a:pPr marL="360000" lvl="5" indent="0">
              <a:spcBef>
                <a:spcPts val="0"/>
              </a:spcBef>
              <a:buClr>
                <a:srgbClr val="00B0F0"/>
              </a:buClr>
              <a:buNone/>
            </a:pPr>
            <a:r>
              <a:rPr lang="en-US" sz="1600" i="1" dirty="0">
                <a:solidFill>
                  <a:srgbClr val="0092C8"/>
                </a:solidFill>
                <a:latin typeface="Arial"/>
                <a:ea typeface="Arial" panose="020B0604020202020204" pitchFamily="34" charset="0"/>
                <a:cs typeface="Arial"/>
              </a:rPr>
              <a:t>“How severe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the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urges</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to</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smoke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you</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experiencing (from 0 to 4)?”</a:t>
            </a:r>
          </a:p>
          <a:p>
            <a:pPr marL="360000" lvl="5" indent="0">
              <a:spcBef>
                <a:spcPts val="0"/>
              </a:spcBef>
              <a:spcAft>
                <a:spcPts val="1800"/>
              </a:spcAft>
              <a:buClr>
                <a:srgbClr val="00B0F0"/>
              </a:buClr>
              <a:buNone/>
            </a:pPr>
            <a:r>
              <a:rPr lang="en-US" sz="1600" i="1" dirty="0">
                <a:solidFill>
                  <a:srgbClr val="0092C8"/>
                </a:solidFill>
                <a:latin typeface="Arial"/>
                <a:ea typeface="Arial" panose="020B0604020202020204" pitchFamily="34" charset="0"/>
                <a:cs typeface="Arial"/>
              </a:rPr>
              <a:t>“How frequently are you having urges to smoke?”</a:t>
            </a:r>
            <a:endParaRPr lang="en-US" sz="1600" dirty="0">
              <a:latin typeface="Arial"/>
              <a:cs typeface="Arial"/>
            </a:endParaRPr>
          </a:p>
          <a:p>
            <a:pPr marL="285750" indent="-285750">
              <a:spcBef>
                <a:spcPts val="0"/>
              </a:spcBef>
              <a:spcAft>
                <a:spcPts val="0"/>
              </a:spcAft>
              <a:buFont typeface="Century Gothic" panose="020B0502020202020204" pitchFamily="34" charset="0"/>
              <a:buChar char="■"/>
            </a:pPr>
            <a:r>
              <a:rPr lang="en-GB" sz="2000" b="1" spc="-30" dirty="0">
                <a:solidFill>
                  <a:srgbClr val="231F20"/>
                </a:solidFill>
                <a:latin typeface="Arial" panose="020B0604020202020204" pitchFamily="34" charset="0"/>
                <a:ea typeface="Arial" panose="020B0604020202020204" pitchFamily="34" charset="0"/>
                <a:cs typeface="Arial" panose="020B0604020202020204" pitchFamily="34" charset="0"/>
              </a:rPr>
              <a:t>Use of treatment (frequency, correct technique)</a:t>
            </a:r>
          </a:p>
          <a:p>
            <a:pPr marL="360000" indent="0">
              <a:spcBef>
                <a:spcPts val="0"/>
              </a:spcBef>
              <a:spcAft>
                <a:spcPts val="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“You were given NRT when you arrived, how have you been getting on with it?”</a:t>
            </a:r>
          </a:p>
          <a:p>
            <a:pPr marL="360000" indent="0">
              <a:spcBef>
                <a:spcPts val="0"/>
              </a:spcBef>
              <a:spcAft>
                <a:spcPts val="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“How frequently are you using the [faster-acting NRT product]?”</a:t>
            </a:r>
          </a:p>
          <a:p>
            <a:pPr marL="0" indent="0">
              <a:spcBef>
                <a:spcPts val="0"/>
              </a:spcBef>
              <a:spcAft>
                <a:spcPts val="0"/>
              </a:spcAft>
              <a:buNone/>
            </a:pP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07445121-1C5B-3B24-93AE-CB74058A491D}"/>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Conduct assessment</a:t>
            </a:r>
            <a:r>
              <a:rPr lang="en-US" sz="2400" dirty="0">
                <a:solidFill>
                  <a:schemeClr val="accent1"/>
                </a:solidFill>
                <a:latin typeface="Arial" panose="020B0604020202020204" pitchFamily="34" charset="0"/>
                <a:cs typeface="Arial" panose="020B0604020202020204" pitchFamily="34" charset="0"/>
              </a:rPr>
              <a:t>	</a:t>
            </a:r>
            <a:endParaRPr lang="en-US" sz="2400" b="1" spc="-3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494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A6941-03A7-C58C-33E3-345DBBC8C7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FB039C9-82B4-28A3-CC3C-28E796E02BA3}"/>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031BB23C-556F-7CDC-11AB-D13BFA445BD1}"/>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4.</a:t>
            </a:r>
          </a:p>
        </p:txBody>
      </p:sp>
      <p:pic>
        <p:nvPicPr>
          <p:cNvPr id="11" name="Picture 10">
            <a:extLst>
              <a:ext uri="{FF2B5EF4-FFF2-40B4-BE49-F238E27FC236}">
                <a16:creationId xmlns:a16="http://schemas.microsoft.com/office/drawing/2014/main" id="{90BAAB1C-11DD-59C1-D892-8B9129576C46}"/>
              </a:ext>
            </a:extLst>
          </p:cNvPr>
          <p:cNvPicPr>
            <a:picLocks noChangeAspect="1"/>
          </p:cNvPicPr>
          <p:nvPr/>
        </p:nvPicPr>
        <p:blipFill>
          <a:blip r:embed="rId4"/>
          <a:srcRect/>
          <a:stretch/>
        </p:blipFill>
        <p:spPr>
          <a:xfrm>
            <a:off x="497990" y="487090"/>
            <a:ext cx="983361" cy="984611"/>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D761BA9C-F34A-2F6C-0F03-8C66991FCDB7}"/>
              </a:ext>
            </a:extLst>
          </p:cNvPr>
          <p:cNvSpPr txBox="1">
            <a:spLocks/>
          </p:cNvSpPr>
          <p:nvPr/>
        </p:nvSpPr>
        <p:spPr bwMode="auto">
          <a:xfrm>
            <a:off x="794261" y="1795730"/>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Advise on importance of tobacco dependence aids and instructions for use</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Adjust NRT (as needed) and/or consider use of nicotine vapes/analogues</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Advise on managing urges to smoke and identify personal coping strategies</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Explain and conduct carbon monoxide testing</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Discuss patient’s smokefree goal/plan during and beyond hospital admission</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Provide brief motivational intervention for patients (as appropriate)</a:t>
            </a:r>
          </a:p>
          <a:p>
            <a:pPr marL="0" indent="0">
              <a:spcBef>
                <a:spcPts val="0"/>
              </a:spcBef>
              <a:spcAft>
                <a:spcPts val="0"/>
              </a:spcAft>
              <a:buNone/>
            </a:pP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02CD2FBC-6566-AE43-C2C0-F3CB283699EB}"/>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Agree to treatment plan and provide</a:t>
            </a:r>
          </a:p>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specialist support during inpatient stay	</a:t>
            </a:r>
          </a:p>
        </p:txBody>
      </p:sp>
    </p:spTree>
    <p:extLst>
      <p:ext uri="{BB962C8B-B14F-4D97-AF65-F5344CB8AC3E}">
        <p14:creationId xmlns:p14="http://schemas.microsoft.com/office/powerpoint/2010/main" val="169648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E453-7168-4691-02D2-213C776E6E14}"/>
              </a:ext>
            </a:extLst>
          </p:cNvPr>
          <p:cNvSpPr>
            <a:spLocks noGrp="1"/>
          </p:cNvSpPr>
          <p:nvPr>
            <p:ph type="title"/>
          </p:nvPr>
        </p:nvSpPr>
        <p:spPr/>
        <p:txBody>
          <a:bodyPr/>
          <a:lstStyle/>
          <a:p>
            <a:r>
              <a:rPr lang="en-US" dirty="0"/>
              <a:t>Initial focus: </a:t>
            </a:r>
            <a:r>
              <a:rPr lang="en-US" b="1" dirty="0"/>
              <a:t>support through withdrawal </a:t>
            </a:r>
            <a:br>
              <a:rPr lang="en-US" b="1" dirty="0"/>
            </a:br>
            <a:r>
              <a:rPr lang="en-US" b="1" dirty="0"/>
              <a:t>and dealing with urges to smoke</a:t>
            </a:r>
          </a:p>
        </p:txBody>
      </p:sp>
      <p:sp>
        <p:nvSpPr>
          <p:cNvPr id="3" name="Text Placeholder 2">
            <a:extLst>
              <a:ext uri="{FF2B5EF4-FFF2-40B4-BE49-F238E27FC236}">
                <a16:creationId xmlns:a16="http://schemas.microsoft.com/office/drawing/2014/main" id="{3467032D-C08A-04E8-09AD-D253EF795126}"/>
              </a:ext>
            </a:extLst>
          </p:cNvPr>
          <p:cNvSpPr>
            <a:spLocks noGrp="1"/>
          </p:cNvSpPr>
          <p:nvPr>
            <p:ph type="body" idx="12"/>
          </p:nvPr>
        </p:nvSpPr>
        <p:spPr>
          <a:xfrm>
            <a:off x="571500" y="1572809"/>
            <a:ext cx="6866792" cy="2207216"/>
          </a:xfrm>
        </p:spPr>
        <p:txBody>
          <a:bodyPr/>
          <a:lstStyle/>
          <a:p>
            <a:pPr marL="0" indent="0">
              <a:lnSpc>
                <a:spcPts val="2200"/>
              </a:lnSpc>
              <a:spcBef>
                <a:spcPts val="300"/>
              </a:spcBef>
              <a:spcAft>
                <a:spcPts val="300"/>
              </a:spcAft>
              <a:buNone/>
            </a:pPr>
            <a:r>
              <a:rPr lang="en-US" sz="1900" b="1" dirty="0">
                <a:solidFill>
                  <a:schemeClr val="accent1"/>
                </a:solidFill>
              </a:rPr>
              <a:t>Urges to smoke typically at their peak for 3–5 minutes</a:t>
            </a:r>
          </a:p>
          <a:p>
            <a:pPr>
              <a:lnSpc>
                <a:spcPts val="2200"/>
              </a:lnSpc>
              <a:spcBef>
                <a:spcPts val="300"/>
              </a:spcBef>
              <a:spcAft>
                <a:spcPts val="300"/>
              </a:spcAft>
            </a:pPr>
            <a:r>
              <a:rPr lang="en-US" sz="1600" b="1" dirty="0"/>
              <a:t>DELAY </a:t>
            </a:r>
          </a:p>
          <a:p>
            <a:pPr>
              <a:lnSpc>
                <a:spcPts val="2200"/>
              </a:lnSpc>
              <a:spcBef>
                <a:spcPts val="300"/>
              </a:spcBef>
              <a:spcAft>
                <a:spcPts val="300"/>
              </a:spcAft>
            </a:pPr>
            <a:r>
              <a:rPr lang="en-US" sz="1600" b="1" dirty="0"/>
              <a:t>DISTRACT</a:t>
            </a:r>
            <a:endParaRPr lang="en-US" sz="1600" dirty="0"/>
          </a:p>
          <a:p>
            <a:pPr>
              <a:lnSpc>
                <a:spcPts val="2200"/>
              </a:lnSpc>
              <a:spcBef>
                <a:spcPts val="300"/>
              </a:spcBef>
              <a:spcAft>
                <a:spcPts val="300"/>
              </a:spcAft>
            </a:pPr>
            <a:r>
              <a:rPr lang="en-US" sz="1600" b="1" dirty="0"/>
              <a:t>AVOID </a:t>
            </a:r>
          </a:p>
          <a:p>
            <a:pPr>
              <a:lnSpc>
                <a:spcPts val="2200"/>
              </a:lnSpc>
              <a:spcBef>
                <a:spcPts val="300"/>
              </a:spcBef>
              <a:spcAft>
                <a:spcPts val="300"/>
              </a:spcAft>
            </a:pPr>
            <a:r>
              <a:rPr lang="en-US" sz="1600" b="1" dirty="0"/>
              <a:t>EXIT </a:t>
            </a:r>
          </a:p>
          <a:p>
            <a:pPr>
              <a:lnSpc>
                <a:spcPts val="2200"/>
              </a:lnSpc>
              <a:spcBef>
                <a:spcPts val="300"/>
              </a:spcBef>
              <a:spcAft>
                <a:spcPts val="300"/>
              </a:spcAft>
            </a:pPr>
            <a:r>
              <a:rPr lang="en-US" sz="1600" b="1" dirty="0"/>
              <a:t>USE FAST-ACTING MEDICATION</a:t>
            </a:r>
          </a:p>
          <a:p>
            <a:pPr>
              <a:lnSpc>
                <a:spcPts val="2200"/>
              </a:lnSpc>
              <a:spcBef>
                <a:spcPts val="300"/>
              </a:spcBef>
              <a:spcAft>
                <a:spcPts val="300"/>
              </a:spcAft>
            </a:pPr>
            <a:r>
              <a:rPr lang="en-US" sz="1600" b="1" dirty="0"/>
              <a:t>DEEP BREATHING </a:t>
            </a:r>
          </a:p>
        </p:txBody>
      </p:sp>
      <p:pic>
        <p:nvPicPr>
          <p:cNvPr id="5" name="Picture 4">
            <a:extLst>
              <a:ext uri="{FF2B5EF4-FFF2-40B4-BE49-F238E27FC236}">
                <a16:creationId xmlns:a16="http://schemas.microsoft.com/office/drawing/2014/main" id="{02A7A78C-248B-9CFB-5294-16E3AFEC0918}"/>
              </a:ext>
            </a:extLst>
          </p:cNvPr>
          <p:cNvPicPr>
            <a:picLocks noChangeAspect="1"/>
          </p:cNvPicPr>
          <p:nvPr/>
        </p:nvPicPr>
        <p:blipFill>
          <a:blip r:embed="rId3"/>
          <a:srcRect/>
          <a:stretch/>
        </p:blipFill>
        <p:spPr>
          <a:xfrm>
            <a:off x="6321363" y="1951181"/>
            <a:ext cx="1958853" cy="1958853"/>
          </a:xfrm>
          <a:prstGeom prst="rect">
            <a:avLst/>
          </a:prstGeom>
          <a:effectLst>
            <a:outerShdw blurRad="254000" dist="63500" dir="5400000" algn="ctr" rotWithShape="0">
              <a:srgbClr val="000000">
                <a:alpha val="20000"/>
              </a:srgbClr>
            </a:outerShdw>
          </a:effectLst>
        </p:spPr>
      </p:pic>
      <p:sp>
        <p:nvSpPr>
          <p:cNvPr id="6" name="Content Placeholder 2">
            <a:extLst>
              <a:ext uri="{FF2B5EF4-FFF2-40B4-BE49-F238E27FC236}">
                <a16:creationId xmlns:a16="http://schemas.microsoft.com/office/drawing/2014/main" id="{AE2DF0D5-7BB1-BD45-205D-27A803D69932}"/>
              </a:ext>
            </a:extLst>
          </p:cNvPr>
          <p:cNvSpPr txBox="1">
            <a:spLocks/>
          </p:cNvSpPr>
          <p:nvPr/>
        </p:nvSpPr>
        <p:spPr>
          <a:xfrm>
            <a:off x="684213" y="4265092"/>
            <a:ext cx="7775301" cy="1399538"/>
          </a:xfrm>
          <a:prstGeom prst="rect">
            <a:avLst/>
          </a:prstGeom>
          <a:solidFill>
            <a:srgbClr val="DAF2F3"/>
          </a:solidFill>
          <a:ln w="25400">
            <a:solidFill>
              <a:schemeClr val="accent1"/>
            </a:solidFill>
          </a:ln>
          <a:effectLst>
            <a:outerShdw blurRad="317500" dist="76200" dir="5400000" algn="ctr" rotWithShape="0">
              <a:srgbClr val="000000">
                <a:alpha val="14927"/>
              </a:srgbClr>
            </a:outerShdw>
          </a:effectLst>
        </p:spPr>
        <p:txBody>
          <a:bodyPr lIns="180000" tIns="144000" rIns="180000" bIns="18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Remind the patient that cravings are normal </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Improves over time the longer you go without a single puff</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NRT/vapes may make them easier to deal with</a:t>
            </a:r>
            <a:endParaRPr lang="en-GB" sz="1200" dirty="0">
              <a:solidFill>
                <a:schemeClr val="accent1"/>
              </a:solidFill>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497075E-9BDF-4874-7597-9F20194A4A4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9699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152DD1-E027-461E-8BAE-7CE84F240647}">
  <ds:schemaRefs>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purl.org/dc/dcmitype/"/>
    <ds:schemaRef ds:uri="http://www.w3.org/XML/1998/namespace"/>
    <ds:schemaRef ds:uri="http://schemas.openxmlformats.org/package/2006/metadata/core-properties"/>
    <ds:schemaRef ds:uri="6f9764a4-8270-4f29-bbff-a467630dd90c"/>
    <ds:schemaRef ds:uri="f08a3a01-a810-4981-84de-513e48da387b"/>
    <ds:schemaRef ds:uri="http://purl.org/dc/terms/"/>
  </ds:schemaRefs>
</ds:datastoreItem>
</file>

<file path=customXml/itemProps2.xml><?xml version="1.0" encoding="utf-8"?>
<ds:datastoreItem xmlns:ds="http://schemas.openxmlformats.org/officeDocument/2006/customXml" ds:itemID="{D8F5D3A8-97DF-4CD9-9B6D-33E8A1AE7A8C}">
  <ds:schemaRefs>
    <ds:schemaRef ds:uri="http://schemas.microsoft.com/sharepoint/v3/contenttype/forms"/>
  </ds:schemaRefs>
</ds:datastoreItem>
</file>

<file path=customXml/itemProps3.xml><?xml version="1.0" encoding="utf-8"?>
<ds:datastoreItem xmlns:ds="http://schemas.openxmlformats.org/officeDocument/2006/customXml" ds:itemID="{27317BB1-5055-4EF9-9442-97C9008ED1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1013</TotalTime>
  <Words>5249</Words>
  <Application>Microsoft Office PowerPoint</Application>
  <PresentationFormat>On-screen Show (4:3)</PresentationFormat>
  <Paragraphs>498</Paragraphs>
  <Slides>24</Slides>
  <Notes>23</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24</vt:i4>
      </vt:variant>
    </vt:vector>
  </HeadingPairs>
  <TitlesOfParts>
    <vt:vector size="40" baseType="lpstr">
      <vt:lpstr>Arial</vt:lpstr>
      <vt:lpstr>Arial Narrow</vt:lpstr>
      <vt:lpstr>Arial,Sans-Serif</vt:lpstr>
      <vt:lpstr>Calibri</vt:lpstr>
      <vt:lpstr>Century Gothic</vt:lpstr>
      <vt:lpstr>Century Gothic,Sans-Serif</vt:lpstr>
      <vt:lpstr>Helvetica</vt:lpstr>
      <vt:lpstr>Lucida Grande</vt:lpstr>
      <vt:lpstr>Symbol</vt:lpstr>
      <vt:lpstr>System Font Regular</vt:lpstr>
      <vt:lpstr>Times</vt:lpstr>
      <vt:lpstr>Wingdings</vt:lpstr>
      <vt:lpstr>Zapf Dingbats</vt:lpstr>
      <vt:lpstr>NCSCT</vt:lpstr>
      <vt:lpstr>1_NCSCT</vt:lpstr>
      <vt:lpstr>2_NCSCT</vt:lpstr>
      <vt:lpstr>PowerPoint Presentation</vt:lpstr>
      <vt:lpstr>NHS Standard Treatment Plan (STP)</vt:lpstr>
      <vt:lpstr>PowerPoint Presentation</vt:lpstr>
      <vt:lpstr>PowerPoint Presentation</vt:lpstr>
      <vt:lpstr>PowerPoint Presentation</vt:lpstr>
      <vt:lpstr>PowerPoint Presentation</vt:lpstr>
      <vt:lpstr>PowerPoint Presentation</vt:lpstr>
      <vt:lpstr>PowerPoint Presentation</vt:lpstr>
      <vt:lpstr>Initial focus: support through withdrawal  and dealing with urges to smoke</vt:lpstr>
      <vt:lpstr>What are the support options for people  who smoke in inpatient settings?</vt:lpstr>
      <vt:lpstr>PowerPoint Presentation</vt:lpstr>
      <vt:lpstr>PowerPoint Presentation</vt:lpstr>
      <vt:lpstr>After the assessment</vt:lpstr>
      <vt:lpstr>PowerPoint Presentation</vt:lpstr>
      <vt:lpstr>PowerPoint Presentation</vt:lpstr>
      <vt:lpstr>Skills practice: patient 1</vt:lpstr>
      <vt:lpstr>PowerPoint Presentation</vt:lpstr>
      <vt:lpstr>Over to you…</vt:lpstr>
      <vt:lpstr>PowerPoint Presentation</vt:lpstr>
      <vt:lpstr>Skills practice: practitioner</vt:lpstr>
      <vt:lpstr>Skills practice: patient </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156</cp:revision>
  <cp:lastPrinted>2021-04-19T06:44:37Z</cp:lastPrinted>
  <dcterms:created xsi:type="dcterms:W3CDTF">2019-04-01T09:21:54Z</dcterms:created>
  <dcterms:modified xsi:type="dcterms:W3CDTF">2024-03-05T12:26:04Z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